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7" r:id="rId2"/>
    <p:sldId id="258" r:id="rId3"/>
    <p:sldId id="259" r:id="rId4"/>
    <p:sldId id="260" r:id="rId5"/>
    <p:sldId id="261" r:id="rId6"/>
    <p:sldId id="262" r:id="rId7"/>
    <p:sldId id="263" r:id="rId8"/>
    <p:sldId id="264" r:id="rId9"/>
    <p:sldId id="271"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368" r:id="rId27"/>
    <p:sldId id="282" r:id="rId28"/>
    <p:sldId id="283" r:id="rId29"/>
    <p:sldId id="284" r:id="rId30"/>
    <p:sldId id="285" r:id="rId31"/>
    <p:sldId id="286" r:id="rId32"/>
    <p:sldId id="287" r:id="rId33"/>
    <p:sldId id="288" r:id="rId34"/>
    <p:sldId id="289" r:id="rId35"/>
    <p:sldId id="290" r:id="rId36"/>
    <p:sldId id="369"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54" r:id="rId80"/>
    <p:sldId id="355" r:id="rId81"/>
    <p:sldId id="356" r:id="rId82"/>
    <p:sldId id="357" r:id="rId83"/>
    <p:sldId id="358" r:id="rId84"/>
    <p:sldId id="359" r:id="rId85"/>
    <p:sldId id="361" r:id="rId86"/>
    <p:sldId id="362" r:id="rId87"/>
    <p:sldId id="366" r:id="rId88"/>
    <p:sldId id="367"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8CF713-6575-4DE1-B1CA-1273222D6DE4}" type="datetimeFigureOut">
              <a:rPr lang="en-US" smtClean="0"/>
              <a:t>11/29/2012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75EAB6-3473-4A91-825F-AF664504E97E}" type="slidenum">
              <a:rPr lang="en-US" smtClean="0"/>
              <a:t>‹#›</a:t>
            </a:fld>
            <a:endParaRPr lang="en-US"/>
          </a:p>
        </p:txBody>
      </p:sp>
    </p:spTree>
    <p:extLst>
      <p:ext uri="{BB962C8B-B14F-4D97-AF65-F5344CB8AC3E}">
        <p14:creationId xmlns:p14="http://schemas.microsoft.com/office/powerpoint/2010/main" val="3132258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0436B281-C319-4B42-91E4-39603C50E04A}" type="slidenum">
              <a:rPr lang="en-US" sz="1200" smtClean="0"/>
              <a:pPr/>
              <a:t>1</a:t>
            </a:fld>
            <a:endParaRPr lang="en-US" sz="1200" smtClean="0"/>
          </a:p>
        </p:txBody>
      </p:sp>
      <p:sp>
        <p:nvSpPr>
          <p:cNvPr id="79875" name="Rectangle 2"/>
          <p:cNvSpPr>
            <a:spLocks noGrp="1" noRot="1" noChangeAspect="1" noChangeArrowheads="1" noTextEdit="1"/>
          </p:cNvSpPr>
          <p:nvPr>
            <p:ph type="sldImg"/>
          </p:nvPr>
        </p:nvSpPr>
        <p:spPr>
          <a:ln/>
        </p:spPr>
      </p:sp>
      <p:sp>
        <p:nvSpPr>
          <p:cNvPr id="79876" name="Text Box 4"/>
          <p:cNvSpPr>
            <a:spLocks noGrp="1" noChangeArrowheads="1"/>
          </p:cNvSpPr>
          <p:nvPr>
            <p:ph type="body" idx="1"/>
          </p:nvPr>
        </p:nvSpPr>
        <p:spPr>
          <a:noFill/>
        </p:spPr>
        <p:txBody>
          <a:bodyPr/>
          <a:lstStyle/>
          <a:p>
            <a:pPr>
              <a:spcBef>
                <a:spcPct val="50000"/>
              </a:spcBef>
            </a:pPr>
            <a:r>
              <a:rPr lang="en-US" sz="2800" smtClean="0"/>
              <a:t>January 21, 2002</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8C90C176-EA1F-4FE4-9BCB-9062D5A87B72}" type="slidenum">
              <a:rPr lang="en-US" sz="1200" smtClean="0"/>
              <a:pPr/>
              <a:t>45</a:t>
            </a:fld>
            <a:endParaRPr lang="en-US" sz="1200"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6057B26C-B079-4237-94CA-8DB83850BBD2}" type="slidenum">
              <a:rPr lang="en-US" sz="1200" smtClean="0"/>
              <a:pPr/>
              <a:t>46</a:t>
            </a:fld>
            <a:endParaRPr lang="en-US" sz="120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8E929B8-D124-4A95-BC92-BA439F38BECB}" type="slidenum">
              <a:rPr lang="en-US" sz="1200" smtClean="0"/>
              <a:pPr/>
              <a:t>47</a:t>
            </a:fld>
            <a:endParaRPr lang="en-US" sz="120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16032C2F-B768-4143-BB22-9384E5C52A94}" type="slidenum">
              <a:rPr lang="en-US" sz="1200" smtClean="0"/>
              <a:pPr/>
              <a:t>48</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360365C-5580-4DAA-8336-1D776FC2254B}" type="slidenum">
              <a:rPr lang="en-US" sz="1200" smtClean="0"/>
              <a:pPr/>
              <a:t>49</a:t>
            </a:fld>
            <a:endParaRPr lang="en-US" sz="1200"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152400" y="4343400"/>
            <a:ext cx="6553200" cy="4591050"/>
          </a:xfrm>
          <a:noFill/>
        </p:spPr>
        <p:txBody>
          <a:bodyPr/>
          <a:lstStyle/>
          <a:p>
            <a:r>
              <a:rPr lang="en-US" smtClean="0"/>
              <a:t>Precision (validity) is defined as how accurately a specified point can be reached. It is a function of the resolution of the actuators, as well as its feedback devices. Most industrial robots can have precision of 0.001 inch or better.</a:t>
            </a:r>
          </a:p>
          <a:p>
            <a:endParaRPr lang="en-US" smtClean="0"/>
          </a:p>
          <a:p>
            <a:r>
              <a:rPr lang="en-US" smtClean="0"/>
              <a:t> Repeatability (variability) is how accurately the same position can be reached if the motion is repeated many times. The robot may not reach the same point every time, but will be within a certain radius from the desired point. The radius of a circle that is formed by this repeated motion is called repeatability. It is much more important than precision. If a robot is not precise, it will generally show a consistent error, which can be predicted and thus corrected through programming. However, if the error is random, it cannot be predicted and thus cannot be eliminated. Repeatability defines the extent of this random error. Manufactures must specify repeatability in conjunction with the number of tests, the applied payload during the tests, and the orientation of the arm. Have repeatability in the 0.001 inch range.</a:t>
            </a:r>
          </a:p>
          <a:p>
            <a:endParaRPr lang="en-US" smtClean="0"/>
          </a:p>
          <a:p>
            <a:r>
              <a:rPr lang="en-US" smtClean="0"/>
              <a:t>Depending on their configuration and the size of their links and wrist joints, robots can reach a collection of points called a workspace. </a:t>
            </a:r>
          </a:p>
          <a:p>
            <a:endParaRPr lang="en-US" smtClean="0"/>
          </a:p>
          <a:p>
            <a:r>
              <a:rPr lang="en-US" smtClean="0"/>
              <a:t>Payload is the weight a robot can carry and still remain within its other specification.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15B0A2-8EE1-43BD-94AD-594539D98F86}" type="datetimeFigureOut">
              <a:rPr lang="en-US" smtClean="0"/>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1715940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15B0A2-8EE1-43BD-94AD-594539D98F86}" type="datetimeFigureOut">
              <a:rPr lang="en-US" smtClean="0"/>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1031396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15B0A2-8EE1-43BD-94AD-594539D98F86}" type="datetimeFigureOut">
              <a:rPr lang="en-US" smtClean="0"/>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3201576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28600" y="1371600"/>
            <a:ext cx="8686800" cy="5181600"/>
          </a:xfrm>
        </p:spPr>
        <p:txBody>
          <a:bodyPr/>
          <a:lstStyle/>
          <a:p>
            <a:pPr lvl="0"/>
            <a:endParaRPr lang="en-US" noProof="0" smtClean="0"/>
          </a:p>
        </p:txBody>
      </p:sp>
    </p:spTree>
    <p:extLst>
      <p:ext uri="{BB962C8B-B14F-4D97-AF65-F5344CB8AC3E}">
        <p14:creationId xmlns:p14="http://schemas.microsoft.com/office/powerpoint/2010/main" val="1027873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228600" y="1371600"/>
            <a:ext cx="8686800" cy="5181600"/>
          </a:xfrm>
        </p:spPr>
        <p:txBody>
          <a:bodyPr/>
          <a:lstStyle/>
          <a:p>
            <a:pPr lvl="0"/>
            <a:endParaRPr lang="en-US" noProof="0" smtClean="0"/>
          </a:p>
        </p:txBody>
      </p:sp>
    </p:spTree>
    <p:extLst>
      <p:ext uri="{BB962C8B-B14F-4D97-AF65-F5344CB8AC3E}">
        <p14:creationId xmlns:p14="http://schemas.microsoft.com/office/powerpoint/2010/main" val="2430946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934200" y="6477000"/>
            <a:ext cx="2133600" cy="304800"/>
          </a:xfrm>
          <a:prstGeom prst="rect">
            <a:avLst/>
          </a:prstGeom>
        </p:spPr>
        <p:txBody>
          <a:bodyPr/>
          <a:lstStyle>
            <a:lvl1pPr>
              <a:defRPr/>
            </a:lvl1pPr>
          </a:lstStyle>
          <a:p>
            <a:pPr>
              <a:defRPr/>
            </a:pPr>
            <a:fld id="{CCC624AB-D1EB-49B7-98C0-4A13A9E05AF0}" type="slidenum">
              <a:rPr lang="en-US"/>
              <a:pPr>
                <a:defRPr/>
              </a:pPr>
              <a:t>‹#›</a:t>
            </a:fld>
            <a:endParaRPr lang="en-US"/>
          </a:p>
        </p:txBody>
      </p:sp>
    </p:spTree>
    <p:extLst>
      <p:ext uri="{BB962C8B-B14F-4D97-AF65-F5344CB8AC3E}">
        <p14:creationId xmlns:p14="http://schemas.microsoft.com/office/powerpoint/2010/main" val="180872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15B0A2-8EE1-43BD-94AD-594539D98F86}" type="datetimeFigureOut">
              <a:rPr lang="en-US" smtClean="0"/>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21671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15B0A2-8EE1-43BD-94AD-594539D98F86}" type="datetimeFigureOut">
              <a:rPr lang="en-US" smtClean="0"/>
              <a:t>11/29/2012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1423926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15B0A2-8EE1-43BD-94AD-594539D98F86}" type="datetimeFigureOut">
              <a:rPr lang="en-US" smtClean="0"/>
              <a:t>11/29/2012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185688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15B0A2-8EE1-43BD-94AD-594539D98F86}" type="datetimeFigureOut">
              <a:rPr lang="en-US" smtClean="0"/>
              <a:t>11/29/2012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2289633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15B0A2-8EE1-43BD-94AD-594539D98F86}" type="datetimeFigureOut">
              <a:rPr lang="en-US" smtClean="0"/>
              <a:t>11/29/2012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784323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5B0A2-8EE1-43BD-94AD-594539D98F86}" type="datetimeFigureOut">
              <a:rPr lang="en-US" smtClean="0"/>
              <a:t>11/29/2012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3328206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15B0A2-8EE1-43BD-94AD-594539D98F86}" type="datetimeFigureOut">
              <a:rPr lang="en-US" smtClean="0"/>
              <a:t>11/29/2012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3755533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15B0A2-8EE1-43BD-94AD-594539D98F86}" type="datetimeFigureOut">
              <a:rPr lang="en-US" smtClean="0"/>
              <a:t>11/29/2012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1FFAB-D817-4F1D-9D69-31085E5E04FF}" type="slidenum">
              <a:rPr lang="en-US" smtClean="0"/>
              <a:t>‹#›</a:t>
            </a:fld>
            <a:endParaRPr lang="en-US"/>
          </a:p>
        </p:txBody>
      </p:sp>
    </p:spTree>
    <p:extLst>
      <p:ext uri="{BB962C8B-B14F-4D97-AF65-F5344CB8AC3E}">
        <p14:creationId xmlns:p14="http://schemas.microsoft.com/office/powerpoint/2010/main" val="1036331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15B0A2-8EE1-43BD-94AD-594539D98F86}" type="datetimeFigureOut">
              <a:rPr lang="en-US" smtClean="0"/>
              <a:t>11/29/2012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1FFAB-D817-4F1D-9D69-31085E5E04FF}" type="slidenum">
              <a:rPr lang="en-US" smtClean="0"/>
              <a:t>‹#›</a:t>
            </a:fld>
            <a:endParaRPr lang="en-US"/>
          </a:p>
        </p:txBody>
      </p:sp>
    </p:spTree>
    <p:extLst>
      <p:ext uri="{BB962C8B-B14F-4D97-AF65-F5344CB8AC3E}">
        <p14:creationId xmlns:p14="http://schemas.microsoft.com/office/powerpoint/2010/main" val="2281251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http://accuweather.ap.org/apdbs/Intl_Photos/views/mini/5903/5903728.jpg" TargetMode="External"/><Relationship Id="rId2" Type="http://schemas.openxmlformats.org/officeDocument/2006/relationships/hyperlink" Target="http://accuweather.ap.org/cgi-bin/apdownload.pl?5272117+Intl_Photos+accuweather.ap.org:80+++" TargetMode="External"/><Relationship Id="rId1" Type="http://schemas.openxmlformats.org/officeDocument/2006/relationships/slideLayout" Target="../slideLayouts/slideLayout13.xml"/><Relationship Id="rId6" Type="http://schemas.openxmlformats.org/officeDocument/2006/relationships/image" Target="../media/image5.jpeg"/><Relationship Id="rId5" Type="http://schemas.openxmlformats.org/officeDocument/2006/relationships/hyperlink" Target="http://accuweather.ap.org/cgi-bin/apdownload.pl?5903728+Intl_Photos+accuweather.ap.org:80+++" TargetMode="External"/><Relationship Id="rId4" Type="http://schemas.openxmlformats.org/officeDocument/2006/relationships/image" Target="http://accuweather.ap.org/apdbs/Intl_Photos/views/mini/5272/5272117.jp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09600" y="685800"/>
            <a:ext cx="8534400" cy="4953000"/>
          </a:xfrm>
          <a:solidFill>
            <a:srgbClr val="CCFFCC"/>
          </a:solidFill>
        </p:spPr>
        <p:txBody>
          <a:bodyPr/>
          <a:lstStyle/>
          <a:p>
            <a:pPr>
              <a:defRPr/>
            </a:pPr>
            <a:r>
              <a:rPr lang="en-US" sz="9800" i="1" dirty="0" smtClean="0">
                <a:solidFill>
                  <a:schemeClr val="tx1"/>
                </a:solidFill>
                <a:effectLst>
                  <a:outerShdw blurRad="38100" dist="38100" dir="2700000" algn="tl">
                    <a:srgbClr val="FFFFFF"/>
                  </a:outerShdw>
                </a:effectLst>
              </a:rPr>
              <a:t>  </a:t>
            </a:r>
            <a:r>
              <a:rPr lang="en-US" sz="9800" i="1" dirty="0" smtClean="0">
                <a:solidFill>
                  <a:srgbClr val="FF0000"/>
                </a:solidFill>
                <a:effectLst>
                  <a:outerShdw blurRad="38100" dist="38100" dir="2700000" algn="tl">
                    <a:srgbClr val="FFFFFF"/>
                  </a:outerShdw>
                </a:effectLst>
              </a:rPr>
              <a:t>Intro</a:t>
            </a:r>
            <a:r>
              <a:rPr lang="en-US" sz="9800" i="1" dirty="0" smtClean="0">
                <a:solidFill>
                  <a:schemeClr val="tx1"/>
                </a:solidFill>
                <a:effectLst>
                  <a:outerShdw blurRad="38100" dist="38100" dir="2700000" algn="tl">
                    <a:srgbClr val="FFFFFF"/>
                  </a:outerShdw>
                </a:effectLst>
              </a:rPr>
              <a:t> to </a:t>
            </a:r>
            <a:r>
              <a:rPr lang="en-US" sz="6600" i="1" dirty="0" smtClean="0">
                <a:solidFill>
                  <a:schemeClr val="tx1"/>
                </a:solidFill>
                <a:effectLst>
                  <a:outerShdw blurRad="38100" dist="38100" dir="2700000" algn="tl">
                    <a:srgbClr val="FFFFFF"/>
                  </a:outerShdw>
                </a:effectLst>
              </a:rPr>
              <a:t>Movement of robots and introduction to kinematics of robots</a:t>
            </a:r>
            <a:endParaRPr lang="en-US" sz="9800" i="1" dirty="0" smtClean="0">
              <a:solidFill>
                <a:schemeClr val="tx1"/>
              </a:solidFill>
              <a:effectLst>
                <a:outerShdw blurRad="38100" dist="38100" dir="2700000" algn="tl">
                  <a:srgbClr val="FFFFFF"/>
                </a:outerShdw>
              </a:effectLst>
            </a:endParaRPr>
          </a:p>
        </p:txBody>
      </p:sp>
    </p:spTree>
    <p:extLst>
      <p:ext uri="{BB962C8B-B14F-4D97-AF65-F5344CB8AC3E}">
        <p14:creationId xmlns:p14="http://schemas.microsoft.com/office/powerpoint/2010/main" val="1850751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4575" y="1452563"/>
            <a:ext cx="5559425"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body" idx="1"/>
          </p:nvPr>
        </p:nvSpPr>
        <p:spPr>
          <a:xfrm>
            <a:off x="228600" y="1371600"/>
            <a:ext cx="2968625" cy="5181600"/>
          </a:xfrm>
          <a:noFill/>
        </p:spPr>
        <p:txBody>
          <a:bodyPr/>
          <a:lstStyle/>
          <a:p>
            <a:pPr>
              <a:lnSpc>
                <a:spcPct val="90000"/>
              </a:lnSpc>
            </a:pPr>
            <a:r>
              <a:rPr lang="en-US" sz="2800" smtClean="0"/>
              <a:t>How many degrees of freedom does </a:t>
            </a:r>
            <a:r>
              <a:rPr lang="en-US" sz="2800" b="1" smtClean="0">
                <a:solidFill>
                  <a:srgbClr val="FF5050"/>
                </a:solidFill>
              </a:rPr>
              <a:t>your hand</a:t>
            </a:r>
            <a:r>
              <a:rPr lang="en-US" sz="2800" smtClean="0"/>
              <a:t> have, </a:t>
            </a:r>
            <a:r>
              <a:rPr lang="en-US" sz="2800" smtClean="0">
                <a:solidFill>
                  <a:srgbClr val="FF5050"/>
                </a:solidFill>
              </a:rPr>
              <a:t>with your forearm fixed in position</a:t>
            </a:r>
            <a:r>
              <a:rPr lang="en-US" sz="2800" smtClean="0"/>
              <a:t>?</a:t>
            </a:r>
          </a:p>
          <a:p>
            <a:pPr>
              <a:lnSpc>
                <a:spcPct val="90000"/>
              </a:lnSpc>
            </a:pPr>
            <a:r>
              <a:rPr lang="en-US" sz="2800" smtClean="0"/>
              <a:t>(Hint: It’s not 6)</a:t>
            </a:r>
          </a:p>
        </p:txBody>
      </p:sp>
      <p:sp>
        <p:nvSpPr>
          <p:cNvPr id="141316" name="Rectangle 4"/>
          <p:cNvSpPr>
            <a:spLocks noGrp="1" noChangeArrowheads="1"/>
          </p:cNvSpPr>
          <p:nvPr>
            <p:ph type="title"/>
          </p:nvPr>
        </p:nvSpPr>
        <p:spPr>
          <a:solidFill>
            <a:srgbClr val="FFFF66"/>
          </a:solidFill>
        </p:spPr>
        <p:txBody>
          <a:bodyPr/>
          <a:lstStyle/>
          <a:p>
            <a:pPr>
              <a:defRPr/>
            </a:pPr>
            <a:r>
              <a:rPr lang="en-US" smtClean="0"/>
              <a:t>One Minute Test</a:t>
            </a:r>
          </a:p>
        </p:txBody>
      </p:sp>
      <p:sp>
        <p:nvSpPr>
          <p:cNvPr id="12293" name="Line 5"/>
          <p:cNvSpPr>
            <a:spLocks noChangeShapeType="1"/>
          </p:cNvSpPr>
          <p:nvPr/>
        </p:nvSpPr>
        <p:spPr bwMode="auto">
          <a:xfrm>
            <a:off x="1752600" y="6629400"/>
            <a:ext cx="1295400" cy="0"/>
          </a:xfrm>
          <a:prstGeom prst="line">
            <a:avLst/>
          </a:prstGeom>
          <a:noFill/>
          <a:ln w="762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94" name="Text Box 6"/>
          <p:cNvSpPr txBox="1">
            <a:spLocks noChangeArrowheads="1"/>
          </p:cNvSpPr>
          <p:nvPr/>
        </p:nvSpPr>
        <p:spPr bwMode="auto">
          <a:xfrm>
            <a:off x="457200" y="5486400"/>
            <a:ext cx="1295400" cy="1196975"/>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Answer on next slide</a:t>
            </a:r>
          </a:p>
        </p:txBody>
      </p:sp>
    </p:spTree>
    <p:extLst>
      <p:ext uri="{BB962C8B-B14F-4D97-AF65-F5344CB8AC3E}">
        <p14:creationId xmlns:p14="http://schemas.microsoft.com/office/powerpoint/2010/main" val="25301529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a:defRPr/>
            </a:pPr>
            <a:r>
              <a:rPr lang="en-US" smtClean="0"/>
              <a:t>Degrees of Freedom in Hand</a:t>
            </a:r>
          </a:p>
        </p:txBody>
      </p:sp>
      <p:grpSp>
        <p:nvGrpSpPr>
          <p:cNvPr id="13315" name="Group 3"/>
          <p:cNvGrpSpPr>
            <a:grpSpLocks noRot="1"/>
          </p:cNvGrpSpPr>
          <p:nvPr/>
        </p:nvGrpSpPr>
        <p:grpSpPr bwMode="auto">
          <a:xfrm>
            <a:off x="63500" y="1458913"/>
            <a:ext cx="9002713" cy="4724400"/>
            <a:chOff x="40" y="919"/>
            <a:chExt cx="5671" cy="2976"/>
          </a:xfrm>
        </p:grpSpPr>
        <p:sp>
          <p:nvSpPr>
            <p:cNvPr id="13317" name="Rectangle 4"/>
            <p:cNvSpPr>
              <a:spLocks noChangeArrowheads="1"/>
            </p:cNvSpPr>
            <p:nvPr/>
          </p:nvSpPr>
          <p:spPr bwMode="auto">
            <a:xfrm>
              <a:off x="40" y="3498"/>
              <a:ext cx="916" cy="397"/>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800"/>
                <a:t>Total</a:t>
              </a:r>
            </a:p>
          </p:txBody>
        </p:sp>
        <p:sp>
          <p:nvSpPr>
            <p:cNvPr id="13318" name="Rectangle 5"/>
            <p:cNvSpPr>
              <a:spLocks noChangeArrowheads="1"/>
            </p:cNvSpPr>
            <p:nvPr/>
          </p:nvSpPr>
          <p:spPr bwMode="auto">
            <a:xfrm>
              <a:off x="40" y="2903"/>
              <a:ext cx="916" cy="595"/>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800"/>
                <a:t>Thumb</a:t>
              </a:r>
            </a:p>
          </p:txBody>
        </p:sp>
        <p:sp>
          <p:nvSpPr>
            <p:cNvPr id="13319" name="Rectangle 6"/>
            <p:cNvSpPr>
              <a:spLocks noChangeArrowheads="1"/>
            </p:cNvSpPr>
            <p:nvPr/>
          </p:nvSpPr>
          <p:spPr bwMode="auto">
            <a:xfrm>
              <a:off x="40" y="2308"/>
              <a:ext cx="916" cy="595"/>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800"/>
                <a:t>Fingers</a:t>
              </a:r>
            </a:p>
          </p:txBody>
        </p:sp>
        <p:sp>
          <p:nvSpPr>
            <p:cNvPr id="13320" name="Rectangle 7"/>
            <p:cNvSpPr>
              <a:spLocks noChangeArrowheads="1"/>
            </p:cNvSpPr>
            <p:nvPr/>
          </p:nvSpPr>
          <p:spPr bwMode="auto">
            <a:xfrm>
              <a:off x="40" y="1911"/>
              <a:ext cx="916" cy="397"/>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800"/>
                <a:t>Palm</a:t>
              </a:r>
            </a:p>
          </p:txBody>
        </p:sp>
        <p:sp>
          <p:nvSpPr>
            <p:cNvPr id="13321" name="Rectangle 8"/>
            <p:cNvSpPr>
              <a:spLocks noChangeArrowheads="1"/>
            </p:cNvSpPr>
            <p:nvPr/>
          </p:nvSpPr>
          <p:spPr bwMode="auto">
            <a:xfrm>
              <a:off x="40" y="1316"/>
              <a:ext cx="916" cy="595"/>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800"/>
                <a:t>Wrist</a:t>
              </a:r>
            </a:p>
          </p:txBody>
        </p:sp>
        <p:sp>
          <p:nvSpPr>
            <p:cNvPr id="13322" name="Rectangle 9"/>
            <p:cNvSpPr>
              <a:spLocks noChangeArrowheads="1"/>
            </p:cNvSpPr>
            <p:nvPr/>
          </p:nvSpPr>
          <p:spPr bwMode="auto">
            <a:xfrm>
              <a:off x="40" y="919"/>
              <a:ext cx="916" cy="397"/>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800"/>
                <a:t>Part</a:t>
              </a:r>
            </a:p>
          </p:txBody>
        </p:sp>
        <p:sp>
          <p:nvSpPr>
            <p:cNvPr id="13323" name="Rectangle 10"/>
            <p:cNvSpPr>
              <a:spLocks noChangeArrowheads="1"/>
            </p:cNvSpPr>
            <p:nvPr/>
          </p:nvSpPr>
          <p:spPr bwMode="auto">
            <a:xfrm>
              <a:off x="1525" y="3498"/>
              <a:ext cx="4186" cy="397"/>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800"/>
            </a:p>
          </p:txBody>
        </p:sp>
        <p:sp>
          <p:nvSpPr>
            <p:cNvPr id="13324" name="Rectangle 11"/>
            <p:cNvSpPr>
              <a:spLocks noChangeArrowheads="1"/>
            </p:cNvSpPr>
            <p:nvPr/>
          </p:nvSpPr>
          <p:spPr bwMode="auto">
            <a:xfrm>
              <a:off x="956" y="3498"/>
              <a:ext cx="569" cy="397"/>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2800">
                  <a:solidFill>
                    <a:srgbClr val="FF6600"/>
                  </a:solidFill>
                </a:rPr>
                <a:t>23</a:t>
              </a:r>
              <a:endParaRPr lang="en-US" sz="2800"/>
            </a:p>
          </p:txBody>
        </p:sp>
        <p:sp>
          <p:nvSpPr>
            <p:cNvPr id="13325" name="Rectangle 12"/>
            <p:cNvSpPr>
              <a:spLocks noChangeArrowheads="1"/>
            </p:cNvSpPr>
            <p:nvPr/>
          </p:nvSpPr>
          <p:spPr bwMode="auto">
            <a:xfrm>
              <a:off x="1525" y="2903"/>
              <a:ext cx="4186" cy="595"/>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buFontTx/>
                <a:buAutoNum type="arabicPeriod"/>
              </a:pPr>
              <a:r>
                <a:rPr lang="en-US" sz="2800"/>
                <a:t>2 @ base (attached to wrist)</a:t>
              </a:r>
            </a:p>
            <a:p>
              <a:pPr marL="533400" indent="-533400">
                <a:buFontTx/>
                <a:buAutoNum type="arabicPeriod"/>
              </a:pPr>
              <a:r>
                <a:rPr lang="en-US" sz="2800"/>
                <a:t>2 @ visible joints</a:t>
              </a:r>
            </a:p>
          </p:txBody>
        </p:sp>
        <p:sp>
          <p:nvSpPr>
            <p:cNvPr id="13326" name="Rectangle 13"/>
            <p:cNvSpPr>
              <a:spLocks noChangeArrowheads="1"/>
            </p:cNvSpPr>
            <p:nvPr/>
          </p:nvSpPr>
          <p:spPr bwMode="auto">
            <a:xfrm>
              <a:off x="956" y="2903"/>
              <a:ext cx="569" cy="595"/>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2800"/>
                <a:t>4</a:t>
              </a:r>
            </a:p>
          </p:txBody>
        </p:sp>
        <p:sp>
          <p:nvSpPr>
            <p:cNvPr id="13327" name="Rectangle 14"/>
            <p:cNvSpPr>
              <a:spLocks noChangeArrowheads="1"/>
            </p:cNvSpPr>
            <p:nvPr/>
          </p:nvSpPr>
          <p:spPr bwMode="auto">
            <a:xfrm>
              <a:off x="1525" y="2308"/>
              <a:ext cx="4186" cy="595"/>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buFontTx/>
                <a:buAutoNum type="arabicPeriod"/>
              </a:pPr>
              <a:r>
                <a:rPr lang="en-US" sz="2800"/>
                <a:t>2 @ base (Up-down &amp; side-to-side)</a:t>
              </a:r>
            </a:p>
            <a:p>
              <a:pPr marL="533400" indent="-533400">
                <a:buFontTx/>
                <a:buAutoNum type="arabicPeriod"/>
              </a:pPr>
              <a:r>
                <a:rPr lang="en-US" sz="2800"/>
                <a:t>1 @ each of two joints</a:t>
              </a:r>
            </a:p>
          </p:txBody>
        </p:sp>
        <p:sp>
          <p:nvSpPr>
            <p:cNvPr id="13328" name="Rectangle 15"/>
            <p:cNvSpPr>
              <a:spLocks noChangeArrowheads="1"/>
            </p:cNvSpPr>
            <p:nvPr/>
          </p:nvSpPr>
          <p:spPr bwMode="auto">
            <a:xfrm>
              <a:off x="956" y="2308"/>
              <a:ext cx="569" cy="595"/>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2800"/>
                <a:t>4*4</a:t>
              </a:r>
            </a:p>
          </p:txBody>
        </p:sp>
        <p:sp>
          <p:nvSpPr>
            <p:cNvPr id="13329" name="Rectangle 16"/>
            <p:cNvSpPr>
              <a:spLocks noChangeArrowheads="1"/>
            </p:cNvSpPr>
            <p:nvPr/>
          </p:nvSpPr>
          <p:spPr bwMode="auto">
            <a:xfrm>
              <a:off x="1525" y="1911"/>
              <a:ext cx="4186" cy="397"/>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buFontTx/>
                <a:buAutoNum type="arabicPeriod"/>
              </a:pPr>
              <a:r>
                <a:rPr lang="en-US" sz="2800"/>
                <a:t>Open-close a little</a:t>
              </a:r>
            </a:p>
          </p:txBody>
        </p:sp>
        <p:sp>
          <p:nvSpPr>
            <p:cNvPr id="13330" name="Rectangle 17"/>
            <p:cNvSpPr>
              <a:spLocks noChangeArrowheads="1"/>
            </p:cNvSpPr>
            <p:nvPr/>
          </p:nvSpPr>
          <p:spPr bwMode="auto">
            <a:xfrm>
              <a:off x="956" y="1911"/>
              <a:ext cx="569" cy="397"/>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2800"/>
                <a:t>1</a:t>
              </a:r>
            </a:p>
          </p:txBody>
        </p:sp>
        <p:sp>
          <p:nvSpPr>
            <p:cNvPr id="13331" name="Rectangle 18"/>
            <p:cNvSpPr>
              <a:spLocks noChangeArrowheads="1"/>
            </p:cNvSpPr>
            <p:nvPr/>
          </p:nvSpPr>
          <p:spPr bwMode="auto">
            <a:xfrm>
              <a:off x="1525" y="1316"/>
              <a:ext cx="4186" cy="595"/>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533400" indent="-533400">
                <a:buFontTx/>
                <a:buAutoNum type="arabicPeriod"/>
              </a:pPr>
              <a:r>
                <a:rPr lang="en-US" sz="2800"/>
                <a:t>Side-to-side</a:t>
              </a:r>
            </a:p>
            <a:p>
              <a:pPr marL="533400" indent="-533400">
                <a:buFontTx/>
                <a:buAutoNum type="arabicPeriod"/>
              </a:pPr>
              <a:r>
                <a:rPr lang="en-US" sz="2800"/>
                <a:t>Up-down</a:t>
              </a:r>
            </a:p>
          </p:txBody>
        </p:sp>
        <p:sp>
          <p:nvSpPr>
            <p:cNvPr id="13332" name="Rectangle 19"/>
            <p:cNvSpPr>
              <a:spLocks noChangeArrowheads="1"/>
            </p:cNvSpPr>
            <p:nvPr/>
          </p:nvSpPr>
          <p:spPr bwMode="auto">
            <a:xfrm>
              <a:off x="956" y="1316"/>
              <a:ext cx="569" cy="595"/>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2800"/>
                <a:t>2</a:t>
              </a:r>
            </a:p>
          </p:txBody>
        </p:sp>
        <p:sp>
          <p:nvSpPr>
            <p:cNvPr id="13333" name="Rectangle 20"/>
            <p:cNvSpPr>
              <a:spLocks noChangeArrowheads="1"/>
            </p:cNvSpPr>
            <p:nvPr/>
          </p:nvSpPr>
          <p:spPr bwMode="auto">
            <a:xfrm>
              <a:off x="1525" y="919"/>
              <a:ext cx="4186" cy="397"/>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800"/>
                <a:t>Comment</a:t>
              </a:r>
            </a:p>
          </p:txBody>
        </p:sp>
        <p:sp>
          <p:nvSpPr>
            <p:cNvPr id="13334" name="Rectangle 21"/>
            <p:cNvSpPr>
              <a:spLocks noChangeArrowheads="1"/>
            </p:cNvSpPr>
            <p:nvPr/>
          </p:nvSpPr>
          <p:spPr bwMode="auto">
            <a:xfrm>
              <a:off x="956" y="919"/>
              <a:ext cx="569" cy="397"/>
            </a:xfrm>
            <a:prstGeom prst="rect">
              <a:avLst/>
            </a:prstGeom>
            <a:solidFill>
              <a:srgbClr val="FFFF99"/>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r>
                <a:rPr lang="en-US" sz="2800"/>
                <a:t>DoF</a:t>
              </a:r>
            </a:p>
          </p:txBody>
        </p:sp>
        <p:sp>
          <p:nvSpPr>
            <p:cNvPr id="13335" name="Line 22"/>
            <p:cNvSpPr>
              <a:spLocks noChangeShapeType="1"/>
            </p:cNvSpPr>
            <p:nvPr/>
          </p:nvSpPr>
          <p:spPr bwMode="auto">
            <a:xfrm>
              <a:off x="40" y="919"/>
              <a:ext cx="5671"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36" name="Line 23"/>
            <p:cNvSpPr>
              <a:spLocks noChangeShapeType="1"/>
            </p:cNvSpPr>
            <p:nvPr/>
          </p:nvSpPr>
          <p:spPr bwMode="auto">
            <a:xfrm>
              <a:off x="40" y="3895"/>
              <a:ext cx="5671" cy="0"/>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37" name="Line 24"/>
            <p:cNvSpPr>
              <a:spLocks noChangeShapeType="1"/>
            </p:cNvSpPr>
            <p:nvPr/>
          </p:nvSpPr>
          <p:spPr bwMode="auto">
            <a:xfrm>
              <a:off x="40" y="919"/>
              <a:ext cx="0" cy="297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38" name="Line 25"/>
            <p:cNvSpPr>
              <a:spLocks noChangeShapeType="1"/>
            </p:cNvSpPr>
            <p:nvPr/>
          </p:nvSpPr>
          <p:spPr bwMode="auto">
            <a:xfrm>
              <a:off x="5711" y="919"/>
              <a:ext cx="0" cy="2976"/>
            </a:xfrm>
            <a:prstGeom prst="line">
              <a:avLst/>
            </a:prstGeom>
            <a:noFill/>
            <a:ln w="12700"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39" name="Line 26"/>
            <p:cNvSpPr>
              <a:spLocks noChangeShapeType="1"/>
            </p:cNvSpPr>
            <p:nvPr/>
          </p:nvSpPr>
          <p:spPr bwMode="auto">
            <a:xfrm>
              <a:off x="956" y="919"/>
              <a:ext cx="0" cy="29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40" name="Line 27"/>
            <p:cNvSpPr>
              <a:spLocks noChangeShapeType="1"/>
            </p:cNvSpPr>
            <p:nvPr/>
          </p:nvSpPr>
          <p:spPr bwMode="auto">
            <a:xfrm>
              <a:off x="1525" y="919"/>
              <a:ext cx="0" cy="29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41" name="Line 28"/>
            <p:cNvSpPr>
              <a:spLocks noChangeShapeType="1"/>
            </p:cNvSpPr>
            <p:nvPr/>
          </p:nvSpPr>
          <p:spPr bwMode="auto">
            <a:xfrm>
              <a:off x="40" y="1316"/>
              <a:ext cx="567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42" name="Line 29"/>
            <p:cNvSpPr>
              <a:spLocks noChangeShapeType="1"/>
            </p:cNvSpPr>
            <p:nvPr/>
          </p:nvSpPr>
          <p:spPr bwMode="auto">
            <a:xfrm>
              <a:off x="40" y="1911"/>
              <a:ext cx="567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43" name="Line 30"/>
            <p:cNvSpPr>
              <a:spLocks noChangeShapeType="1"/>
            </p:cNvSpPr>
            <p:nvPr/>
          </p:nvSpPr>
          <p:spPr bwMode="auto">
            <a:xfrm>
              <a:off x="40" y="2308"/>
              <a:ext cx="567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44" name="Line 31"/>
            <p:cNvSpPr>
              <a:spLocks noChangeShapeType="1"/>
            </p:cNvSpPr>
            <p:nvPr/>
          </p:nvSpPr>
          <p:spPr bwMode="auto">
            <a:xfrm>
              <a:off x="40" y="2903"/>
              <a:ext cx="567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345" name="Line 32"/>
            <p:cNvSpPr>
              <a:spLocks noChangeShapeType="1"/>
            </p:cNvSpPr>
            <p:nvPr/>
          </p:nvSpPr>
          <p:spPr bwMode="auto">
            <a:xfrm>
              <a:off x="40" y="3498"/>
              <a:ext cx="5671"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 name="TextBox 1"/>
          <p:cNvSpPr txBox="1"/>
          <p:nvPr/>
        </p:nvSpPr>
        <p:spPr>
          <a:xfrm>
            <a:off x="2420938" y="6324600"/>
            <a:ext cx="6342062" cy="461963"/>
          </a:xfrm>
          <a:prstGeom prst="rect">
            <a:avLst/>
          </a:prstGeom>
          <a:solidFill>
            <a:schemeClr val="accent1">
              <a:lumMod val="20000"/>
              <a:lumOff val="80000"/>
            </a:schemeClr>
          </a:solidFill>
        </p:spPr>
        <p:txBody>
          <a:bodyPr>
            <a:spAutoFit/>
          </a:bodyPr>
          <a:lstStyle/>
          <a:p>
            <a:pPr>
              <a:defRPr/>
            </a:pPr>
            <a:r>
              <a:rPr lang="en-US" dirty="0"/>
              <a:t>Hand has 23 degrees of freedom</a:t>
            </a:r>
          </a:p>
        </p:txBody>
      </p:sp>
    </p:spTree>
    <p:extLst>
      <p:ext uri="{BB962C8B-B14F-4D97-AF65-F5344CB8AC3E}">
        <p14:creationId xmlns:p14="http://schemas.microsoft.com/office/powerpoint/2010/main" val="38504699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914400"/>
          </a:xfrm>
        </p:spPr>
        <p:txBody>
          <a:bodyPr/>
          <a:lstStyle/>
          <a:p>
            <a:pPr>
              <a:defRPr/>
            </a:pPr>
            <a:endParaRPr lang="en-US" smtClean="0"/>
          </a:p>
        </p:txBody>
      </p:sp>
      <p:sp>
        <p:nvSpPr>
          <p:cNvPr id="14339" name="Rectangle 3"/>
          <p:cNvSpPr>
            <a:spLocks noGrp="1" noChangeArrowheads="1"/>
          </p:cNvSpPr>
          <p:nvPr>
            <p:ph type="body" idx="1"/>
          </p:nvPr>
        </p:nvSpPr>
        <p:spPr>
          <a:xfrm>
            <a:off x="304800" y="3733800"/>
            <a:ext cx="8610600" cy="2971800"/>
          </a:xfrm>
          <a:ln>
            <a:solidFill>
              <a:schemeClr val="accent2"/>
            </a:solidFill>
            <a:miter lim="800000"/>
            <a:headEnd/>
            <a:tailEnd/>
          </a:ln>
        </p:spPr>
        <p:txBody>
          <a:bodyPr/>
          <a:lstStyle/>
          <a:p>
            <a:pPr>
              <a:lnSpc>
                <a:spcPct val="80000"/>
              </a:lnSpc>
              <a:spcBef>
                <a:spcPts val="500"/>
              </a:spcBef>
              <a:spcAft>
                <a:spcPts val="500"/>
              </a:spcAft>
            </a:pPr>
            <a:r>
              <a:rPr lang="en-US" sz="2400" smtClean="0"/>
              <a:t>We need to make a distinction between </a:t>
            </a:r>
            <a:r>
              <a:rPr lang="en-US" sz="2400" smtClean="0">
                <a:solidFill>
                  <a:srgbClr val="FF5050"/>
                </a:solidFill>
              </a:rPr>
              <a:t>what an actuator</a:t>
            </a:r>
            <a:r>
              <a:rPr lang="en-US" sz="2400" smtClean="0">
                <a:solidFill>
                  <a:srgbClr val="FF7C80"/>
                </a:solidFill>
              </a:rPr>
              <a:t> does</a:t>
            </a:r>
            <a:r>
              <a:rPr lang="en-US" sz="2400" smtClean="0"/>
              <a:t> (e.g., </a:t>
            </a:r>
            <a:r>
              <a:rPr lang="en-US" sz="2400" u="sng" smtClean="0"/>
              <a:t>pushing the gas pedal</a:t>
            </a:r>
            <a:r>
              <a:rPr lang="en-US" sz="2400" smtClean="0"/>
              <a:t>) and </a:t>
            </a:r>
            <a:r>
              <a:rPr lang="en-US" sz="2400" smtClean="0">
                <a:solidFill>
                  <a:srgbClr val="FF5050"/>
                </a:solidFill>
              </a:rPr>
              <a:t>what the robot does as a result</a:t>
            </a:r>
            <a:r>
              <a:rPr lang="en-US" sz="2400" smtClean="0"/>
              <a:t> (moving forward). </a:t>
            </a:r>
          </a:p>
          <a:p>
            <a:pPr>
              <a:lnSpc>
                <a:spcPct val="80000"/>
              </a:lnSpc>
              <a:spcBef>
                <a:spcPts val="500"/>
              </a:spcBef>
              <a:spcAft>
                <a:spcPts val="500"/>
              </a:spcAft>
            </a:pPr>
            <a:r>
              <a:rPr lang="en-US" sz="2400" smtClean="0"/>
              <a:t>A car can get to any 2D position but it may have to follow a very </a:t>
            </a:r>
            <a:r>
              <a:rPr lang="en-US" sz="2400" u="sng" smtClean="0"/>
              <a:t>complicated trajectory</a:t>
            </a:r>
            <a:r>
              <a:rPr lang="en-US" sz="2400" smtClean="0"/>
              <a:t>. </a:t>
            </a:r>
          </a:p>
          <a:p>
            <a:pPr>
              <a:lnSpc>
                <a:spcPct val="80000"/>
              </a:lnSpc>
              <a:spcBef>
                <a:spcPts val="500"/>
              </a:spcBef>
              <a:spcAft>
                <a:spcPts val="500"/>
              </a:spcAft>
            </a:pPr>
            <a:r>
              <a:rPr lang="en-US" sz="2400" smtClean="0">
                <a:solidFill>
                  <a:schemeClr val="accent2"/>
                </a:solidFill>
              </a:rPr>
              <a:t>Parallel parking</a:t>
            </a:r>
            <a:r>
              <a:rPr lang="en-US" sz="2400" smtClean="0"/>
              <a:t> requires a </a:t>
            </a:r>
            <a:r>
              <a:rPr lang="en-US" sz="2400" u="sng" smtClean="0"/>
              <a:t>discontinuous</a:t>
            </a:r>
            <a:r>
              <a:rPr lang="en-US" sz="2400" u="sng" smtClean="0">
                <a:solidFill>
                  <a:srgbClr val="FF6600"/>
                </a:solidFill>
              </a:rPr>
              <a:t> trajectory</a:t>
            </a:r>
            <a:r>
              <a:rPr lang="en-US" sz="2400" smtClean="0"/>
              <a:t> with respect to the </a:t>
            </a:r>
            <a:r>
              <a:rPr lang="en-US" sz="2400" smtClean="0">
                <a:solidFill>
                  <a:schemeClr val="accent2"/>
                </a:solidFill>
              </a:rPr>
              <a:t>velocity.</a:t>
            </a:r>
          </a:p>
          <a:p>
            <a:pPr>
              <a:lnSpc>
                <a:spcPct val="80000"/>
              </a:lnSpc>
              <a:spcBef>
                <a:spcPts val="500"/>
              </a:spcBef>
              <a:spcAft>
                <a:spcPts val="500"/>
              </a:spcAft>
            </a:pPr>
            <a:r>
              <a:rPr lang="en-US" sz="2400" smtClean="0">
                <a:solidFill>
                  <a:srgbClr val="FF6600"/>
                </a:solidFill>
              </a:rPr>
              <a:t>It means</a:t>
            </a:r>
            <a:r>
              <a:rPr lang="en-US" sz="2400" smtClean="0">
                <a:solidFill>
                  <a:schemeClr val="accent2"/>
                </a:solidFill>
              </a:rPr>
              <a:t> that </a:t>
            </a:r>
            <a:r>
              <a:rPr lang="en-US" sz="2400" smtClean="0"/>
              <a:t>the car has </a:t>
            </a:r>
            <a:r>
              <a:rPr lang="en-US" sz="2400" smtClean="0">
                <a:solidFill>
                  <a:srgbClr val="FF6600"/>
                </a:solidFill>
              </a:rPr>
              <a:t>to stop and go. </a:t>
            </a:r>
          </a:p>
        </p:txBody>
      </p:sp>
      <p:sp>
        <p:nvSpPr>
          <p:cNvPr id="32772" name="Rectangle 4"/>
          <p:cNvSpPr>
            <a:spLocks noChangeArrowheads="1"/>
          </p:cNvSpPr>
          <p:nvPr/>
        </p:nvSpPr>
        <p:spPr bwMode="auto">
          <a:xfrm>
            <a:off x="0" y="0"/>
            <a:ext cx="9144000" cy="914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4400" b="1">
                <a:solidFill>
                  <a:srgbClr val="FF5050"/>
                </a:solidFill>
                <a:effectLst>
                  <a:outerShdw blurRad="38100" dist="38100" dir="2700000" algn="tl">
                    <a:srgbClr val="000000"/>
                  </a:outerShdw>
                </a:effectLst>
              </a:rPr>
              <a:t>Total and Controllable DOFs</a:t>
            </a:r>
          </a:p>
        </p:txBody>
      </p:sp>
      <p:grpSp>
        <p:nvGrpSpPr>
          <p:cNvPr id="14341" name="Group 5"/>
          <p:cNvGrpSpPr>
            <a:grpSpLocks/>
          </p:cNvGrpSpPr>
          <p:nvPr/>
        </p:nvGrpSpPr>
        <p:grpSpPr bwMode="auto">
          <a:xfrm>
            <a:off x="381000" y="990600"/>
            <a:ext cx="8434388" cy="2438400"/>
            <a:chOff x="240" y="2256"/>
            <a:chExt cx="5313" cy="1536"/>
          </a:xfrm>
        </p:grpSpPr>
        <p:sp>
          <p:nvSpPr>
            <p:cNvPr id="14344" name="Text Box 6"/>
            <p:cNvSpPr txBox="1">
              <a:spLocks noChangeArrowheads="1"/>
            </p:cNvSpPr>
            <p:nvPr/>
          </p:nvSpPr>
          <p:spPr bwMode="auto">
            <a:xfrm>
              <a:off x="240" y="2409"/>
              <a:ext cx="5232"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Tx/>
                <a:buChar char="•"/>
              </a:pPr>
              <a:r>
                <a:rPr lang="en-US" altLang="en-US" sz="2800"/>
                <a:t> </a:t>
              </a:r>
              <a:r>
                <a:rPr lang="en-US" altLang="en-US" sz="2800" i="1"/>
                <a:t>Kinematics:</a:t>
              </a:r>
              <a:r>
                <a:rPr lang="en-US" altLang="en-US" sz="2800"/>
                <a:t> </a:t>
              </a:r>
              <a:r>
                <a:rPr lang="en-US" altLang="en-US" sz="2000"/>
                <a:t> wheeled platforms  vs.  </a:t>
              </a:r>
              <a:r>
                <a:rPr lang="en-US" altLang="en-US" sz="2000">
                  <a:solidFill>
                    <a:srgbClr val="FF5050"/>
                  </a:solidFill>
                </a:rPr>
                <a:t>robot arms</a:t>
              </a:r>
              <a:r>
                <a:rPr lang="en-US" altLang="en-US" sz="2000"/>
                <a:t> (</a:t>
              </a:r>
              <a:r>
                <a:rPr lang="en-US" altLang="en-US" sz="2000">
                  <a:solidFill>
                    <a:schemeClr val="accent2"/>
                  </a:solidFill>
                </a:rPr>
                <a:t>or legs</a:t>
              </a:r>
              <a:r>
                <a:rPr lang="en-US" altLang="en-US" sz="2000"/>
                <a:t>)</a:t>
              </a:r>
              <a:endParaRPr lang="en-US" altLang="en-US" sz="2800"/>
            </a:p>
          </p:txBody>
        </p:sp>
        <p:sp>
          <p:nvSpPr>
            <p:cNvPr id="14345" name="Rectangle 7"/>
            <p:cNvSpPr>
              <a:spLocks noChangeArrowheads="1"/>
            </p:cNvSpPr>
            <p:nvPr/>
          </p:nvSpPr>
          <p:spPr bwMode="auto">
            <a:xfrm rot="1786472">
              <a:off x="1200" y="3177"/>
              <a:ext cx="96" cy="288"/>
            </a:xfrm>
            <a:prstGeom prst="rect">
              <a:avLst/>
            </a:prstGeom>
            <a:solidFill>
              <a:srgbClr val="006600"/>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6" name="Rectangle 8"/>
            <p:cNvSpPr>
              <a:spLocks noChangeArrowheads="1"/>
            </p:cNvSpPr>
            <p:nvPr/>
          </p:nvSpPr>
          <p:spPr bwMode="auto">
            <a:xfrm rot="1786472">
              <a:off x="720" y="2889"/>
              <a:ext cx="96" cy="288"/>
            </a:xfrm>
            <a:prstGeom prst="rect">
              <a:avLst/>
            </a:prstGeom>
            <a:solidFill>
              <a:srgbClr val="006600"/>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7" name="Line 9"/>
            <p:cNvSpPr>
              <a:spLocks noChangeShapeType="1"/>
            </p:cNvSpPr>
            <p:nvPr/>
          </p:nvSpPr>
          <p:spPr bwMode="auto">
            <a:xfrm>
              <a:off x="813" y="3060"/>
              <a:ext cx="390" cy="24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Text Box 10"/>
            <p:cNvSpPr txBox="1">
              <a:spLocks noChangeArrowheads="1"/>
            </p:cNvSpPr>
            <p:nvPr/>
          </p:nvSpPr>
          <p:spPr bwMode="auto">
            <a:xfrm>
              <a:off x="1104" y="3465"/>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a:t>V</a:t>
              </a:r>
              <a:r>
                <a:rPr lang="en-US" altLang="en-US" sz="1800" baseline="-25000"/>
                <a:t>R</a:t>
              </a:r>
              <a:endParaRPr lang="en-US" altLang="en-US" sz="1800"/>
            </a:p>
          </p:txBody>
        </p:sp>
        <p:sp>
          <p:nvSpPr>
            <p:cNvPr id="14349" name="Text Box 11"/>
            <p:cNvSpPr txBox="1">
              <a:spLocks noChangeArrowheads="1"/>
            </p:cNvSpPr>
            <p:nvPr/>
          </p:nvSpPr>
          <p:spPr bwMode="auto">
            <a:xfrm>
              <a:off x="384" y="3033"/>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a:t>V</a:t>
              </a:r>
              <a:r>
                <a:rPr lang="en-US" altLang="en-US" sz="1800" baseline="-25000"/>
                <a:t>L</a:t>
              </a:r>
              <a:endParaRPr lang="en-US" altLang="en-US" sz="1800"/>
            </a:p>
          </p:txBody>
        </p:sp>
        <p:sp>
          <p:nvSpPr>
            <p:cNvPr id="14350" name="Rectangle 12"/>
            <p:cNvSpPr>
              <a:spLocks noChangeArrowheads="1"/>
            </p:cNvSpPr>
            <p:nvPr/>
          </p:nvSpPr>
          <p:spPr bwMode="auto">
            <a:xfrm rot="1786472">
              <a:off x="2304" y="3504"/>
              <a:ext cx="96" cy="288"/>
            </a:xfrm>
            <a:prstGeom prst="rect">
              <a:avLst/>
            </a:prstGeom>
            <a:solidFill>
              <a:srgbClr val="CC0000"/>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1" name="Rectangle 13"/>
            <p:cNvSpPr>
              <a:spLocks noChangeArrowheads="1"/>
            </p:cNvSpPr>
            <p:nvPr/>
          </p:nvSpPr>
          <p:spPr bwMode="auto">
            <a:xfrm rot="1786472">
              <a:off x="1824" y="3216"/>
              <a:ext cx="96" cy="288"/>
            </a:xfrm>
            <a:prstGeom prst="rect">
              <a:avLst/>
            </a:prstGeom>
            <a:solidFill>
              <a:srgbClr val="CC0000"/>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Line 14"/>
            <p:cNvSpPr>
              <a:spLocks noChangeShapeType="1"/>
            </p:cNvSpPr>
            <p:nvPr/>
          </p:nvSpPr>
          <p:spPr bwMode="auto">
            <a:xfrm>
              <a:off x="1917" y="3387"/>
              <a:ext cx="390" cy="24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3" name="Rectangle 15"/>
            <p:cNvSpPr>
              <a:spLocks noChangeArrowheads="1"/>
            </p:cNvSpPr>
            <p:nvPr/>
          </p:nvSpPr>
          <p:spPr bwMode="auto">
            <a:xfrm rot="3704531">
              <a:off x="2448" y="2736"/>
              <a:ext cx="96" cy="288"/>
            </a:xfrm>
            <a:prstGeom prst="rect">
              <a:avLst/>
            </a:prstGeom>
            <a:solidFill>
              <a:srgbClr val="CC0000"/>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Line 16"/>
            <p:cNvSpPr>
              <a:spLocks noChangeShapeType="1"/>
            </p:cNvSpPr>
            <p:nvPr/>
          </p:nvSpPr>
          <p:spPr bwMode="auto">
            <a:xfrm flipH="1">
              <a:off x="2126" y="2880"/>
              <a:ext cx="370" cy="639"/>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4355" name="Group 17"/>
            <p:cNvGrpSpPr>
              <a:grpSpLocks/>
            </p:cNvGrpSpPr>
            <p:nvPr/>
          </p:nvGrpSpPr>
          <p:grpSpPr bwMode="auto">
            <a:xfrm>
              <a:off x="3312" y="2784"/>
              <a:ext cx="805" cy="941"/>
              <a:chOff x="4608" y="2659"/>
              <a:chExt cx="805" cy="941"/>
            </a:xfrm>
          </p:grpSpPr>
          <p:sp>
            <p:nvSpPr>
              <p:cNvPr id="14366" name="Rectangle 18"/>
              <p:cNvSpPr>
                <a:spLocks noChangeArrowheads="1"/>
              </p:cNvSpPr>
              <p:nvPr/>
            </p:nvSpPr>
            <p:spPr bwMode="auto">
              <a:xfrm rot="1786472">
                <a:off x="4608" y="3312"/>
                <a:ext cx="96" cy="288"/>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7" name="Rectangle 19"/>
              <p:cNvSpPr>
                <a:spLocks noChangeArrowheads="1"/>
              </p:cNvSpPr>
              <p:nvPr/>
            </p:nvSpPr>
            <p:spPr bwMode="auto">
              <a:xfrm rot="1786472">
                <a:off x="5136" y="2976"/>
                <a:ext cx="96" cy="288"/>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8" name="Rectangle 20"/>
              <p:cNvSpPr>
                <a:spLocks noChangeArrowheads="1"/>
              </p:cNvSpPr>
              <p:nvPr/>
            </p:nvSpPr>
            <p:spPr bwMode="auto">
              <a:xfrm rot="1786472">
                <a:off x="4656" y="2688"/>
                <a:ext cx="96" cy="288"/>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9" name="Freeform 21"/>
              <p:cNvSpPr>
                <a:spLocks/>
              </p:cNvSpPr>
              <p:nvPr/>
            </p:nvSpPr>
            <p:spPr bwMode="auto">
              <a:xfrm>
                <a:off x="5332" y="2953"/>
                <a:ext cx="81" cy="130"/>
              </a:xfrm>
              <a:custGeom>
                <a:avLst/>
                <a:gdLst>
                  <a:gd name="T0" fmla="*/ 75 w 81"/>
                  <a:gd name="T1" fmla="*/ 130 h 130"/>
                  <a:gd name="T2" fmla="*/ 35 w 81"/>
                  <a:gd name="T3" fmla="*/ 25 h 130"/>
                  <a:gd name="T4" fmla="*/ 5 w 81"/>
                  <a:gd name="T5" fmla="*/ 5 h 130"/>
                  <a:gd name="T6" fmla="*/ 0 w 8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130">
                    <a:moveTo>
                      <a:pt x="75" y="130"/>
                    </a:moveTo>
                    <a:cubicBezTo>
                      <a:pt x="81" y="90"/>
                      <a:pt x="66" y="52"/>
                      <a:pt x="35" y="25"/>
                    </a:cubicBezTo>
                    <a:cubicBezTo>
                      <a:pt x="26" y="17"/>
                      <a:pt x="13" y="13"/>
                      <a:pt x="5" y="5"/>
                    </a:cubicBezTo>
                    <a:cubicBezTo>
                      <a:pt x="3" y="3"/>
                      <a:pt x="1" y="1"/>
                      <a:pt x="0" y="0"/>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round/>
                    <a:headEnd type="none" w="med" len="med"/>
                    <a:tailEnd type="triangl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0" name="Freeform 22"/>
              <p:cNvSpPr>
                <a:spLocks/>
              </p:cNvSpPr>
              <p:nvPr/>
            </p:nvSpPr>
            <p:spPr bwMode="auto">
              <a:xfrm>
                <a:off x="4848" y="2659"/>
                <a:ext cx="81" cy="130"/>
              </a:xfrm>
              <a:custGeom>
                <a:avLst/>
                <a:gdLst>
                  <a:gd name="T0" fmla="*/ 75 w 81"/>
                  <a:gd name="T1" fmla="*/ 130 h 130"/>
                  <a:gd name="T2" fmla="*/ 35 w 81"/>
                  <a:gd name="T3" fmla="*/ 25 h 130"/>
                  <a:gd name="T4" fmla="*/ 5 w 81"/>
                  <a:gd name="T5" fmla="*/ 5 h 130"/>
                  <a:gd name="T6" fmla="*/ 0 w 8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130">
                    <a:moveTo>
                      <a:pt x="75" y="130"/>
                    </a:moveTo>
                    <a:cubicBezTo>
                      <a:pt x="81" y="90"/>
                      <a:pt x="66" y="52"/>
                      <a:pt x="35" y="25"/>
                    </a:cubicBezTo>
                    <a:cubicBezTo>
                      <a:pt x="26" y="17"/>
                      <a:pt x="13" y="13"/>
                      <a:pt x="5" y="5"/>
                    </a:cubicBezTo>
                    <a:cubicBezTo>
                      <a:pt x="3" y="3"/>
                      <a:pt x="1" y="1"/>
                      <a:pt x="0" y="0"/>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round/>
                    <a:headEnd type="none" w="med" len="med"/>
                    <a:tailEnd type="triangl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1" name="Freeform 23"/>
              <p:cNvSpPr>
                <a:spLocks/>
              </p:cNvSpPr>
              <p:nvPr/>
            </p:nvSpPr>
            <p:spPr bwMode="auto">
              <a:xfrm>
                <a:off x="4783" y="3285"/>
                <a:ext cx="81" cy="130"/>
              </a:xfrm>
              <a:custGeom>
                <a:avLst/>
                <a:gdLst>
                  <a:gd name="T0" fmla="*/ 75 w 81"/>
                  <a:gd name="T1" fmla="*/ 130 h 130"/>
                  <a:gd name="T2" fmla="*/ 35 w 81"/>
                  <a:gd name="T3" fmla="*/ 25 h 130"/>
                  <a:gd name="T4" fmla="*/ 5 w 81"/>
                  <a:gd name="T5" fmla="*/ 5 h 130"/>
                  <a:gd name="T6" fmla="*/ 0 w 8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130">
                    <a:moveTo>
                      <a:pt x="75" y="130"/>
                    </a:moveTo>
                    <a:cubicBezTo>
                      <a:pt x="81" y="90"/>
                      <a:pt x="66" y="52"/>
                      <a:pt x="35" y="25"/>
                    </a:cubicBezTo>
                    <a:cubicBezTo>
                      <a:pt x="26" y="17"/>
                      <a:pt x="13" y="13"/>
                      <a:pt x="5" y="5"/>
                    </a:cubicBezTo>
                    <a:cubicBezTo>
                      <a:pt x="3" y="3"/>
                      <a:pt x="1" y="1"/>
                      <a:pt x="0" y="0"/>
                    </a:cubicBez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round/>
                    <a:headEnd type="none" w="med" len="med"/>
                    <a:tailEnd type="triangl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4356" name="Group 24"/>
            <p:cNvGrpSpPr>
              <a:grpSpLocks/>
            </p:cNvGrpSpPr>
            <p:nvPr/>
          </p:nvGrpSpPr>
          <p:grpSpPr bwMode="auto">
            <a:xfrm flipH="1" flipV="1">
              <a:off x="4560" y="2629"/>
              <a:ext cx="699" cy="875"/>
              <a:chOff x="598" y="1476"/>
              <a:chExt cx="773" cy="1175"/>
            </a:xfrm>
          </p:grpSpPr>
          <p:sp>
            <p:nvSpPr>
              <p:cNvPr id="14361" name="Rectangle 25"/>
              <p:cNvSpPr>
                <a:spLocks noChangeArrowheads="1"/>
              </p:cNvSpPr>
              <p:nvPr/>
            </p:nvSpPr>
            <p:spPr bwMode="auto">
              <a:xfrm rot="-754969">
                <a:off x="768" y="1728"/>
                <a:ext cx="95" cy="714"/>
              </a:xfrm>
              <a:prstGeom prst="rect">
                <a:avLst/>
              </a:prstGeom>
              <a:solidFill>
                <a:srgbClr val="FF9900"/>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2" name="Rectangle 26"/>
              <p:cNvSpPr>
                <a:spLocks noChangeArrowheads="1"/>
              </p:cNvSpPr>
              <p:nvPr/>
            </p:nvSpPr>
            <p:spPr bwMode="auto">
              <a:xfrm>
                <a:off x="598" y="2431"/>
                <a:ext cx="585" cy="220"/>
              </a:xfrm>
              <a:prstGeom prst="rect">
                <a:avLst/>
              </a:prstGeom>
              <a:solidFill>
                <a:schemeClr val="tx1"/>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3" name="Rectangle 27"/>
              <p:cNvSpPr>
                <a:spLocks noChangeArrowheads="1"/>
              </p:cNvSpPr>
              <p:nvPr/>
            </p:nvSpPr>
            <p:spPr bwMode="auto">
              <a:xfrm rot="3103650">
                <a:off x="966" y="1167"/>
                <a:ext cx="95" cy="714"/>
              </a:xfrm>
              <a:prstGeom prst="rect">
                <a:avLst/>
              </a:prstGeom>
              <a:solidFill>
                <a:srgbClr val="FF9900"/>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4" name="Oval 28"/>
              <p:cNvSpPr>
                <a:spLocks noChangeArrowheads="1"/>
              </p:cNvSpPr>
              <p:nvPr/>
            </p:nvSpPr>
            <p:spPr bwMode="auto">
              <a:xfrm>
                <a:off x="719" y="1720"/>
                <a:ext cx="47" cy="47"/>
              </a:xfrm>
              <a:prstGeom prst="ellipse">
                <a:avLst/>
              </a:prstGeom>
              <a:solidFill>
                <a:schemeClr val="tx1"/>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5" name="Oval 29"/>
              <p:cNvSpPr>
                <a:spLocks noChangeArrowheads="1"/>
              </p:cNvSpPr>
              <p:nvPr/>
            </p:nvSpPr>
            <p:spPr bwMode="auto">
              <a:xfrm>
                <a:off x="875" y="2409"/>
                <a:ext cx="47" cy="47"/>
              </a:xfrm>
              <a:prstGeom prst="ellipse">
                <a:avLst/>
              </a:prstGeom>
              <a:solidFill>
                <a:schemeClr val="tx1"/>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357" name="Line 30"/>
            <p:cNvSpPr>
              <a:spLocks noChangeShapeType="1"/>
            </p:cNvSpPr>
            <p:nvPr/>
          </p:nvSpPr>
          <p:spPr bwMode="auto">
            <a:xfrm flipV="1">
              <a:off x="4992" y="2352"/>
              <a:ext cx="0" cy="336"/>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8" name="Line 31"/>
            <p:cNvSpPr>
              <a:spLocks noChangeShapeType="1"/>
            </p:cNvSpPr>
            <p:nvPr/>
          </p:nvSpPr>
          <p:spPr bwMode="auto">
            <a:xfrm>
              <a:off x="4992" y="2688"/>
              <a:ext cx="432"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accent2"/>
                  </a:solidFill>
                  <a:round/>
                  <a:headEnd/>
                  <a:tailEnd type="triangl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9" name="Text Box 32"/>
            <p:cNvSpPr txBox="1">
              <a:spLocks noChangeArrowheads="1"/>
            </p:cNvSpPr>
            <p:nvPr/>
          </p:nvSpPr>
          <p:spPr bwMode="auto">
            <a:xfrm>
              <a:off x="4800" y="2256"/>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a:t>y</a:t>
              </a:r>
            </a:p>
          </p:txBody>
        </p:sp>
        <p:sp>
          <p:nvSpPr>
            <p:cNvPr id="14360" name="Text Box 33"/>
            <p:cNvSpPr txBox="1">
              <a:spLocks noChangeArrowheads="1"/>
            </p:cNvSpPr>
            <p:nvPr/>
          </p:nvSpPr>
          <p:spPr bwMode="auto">
            <a:xfrm>
              <a:off x="5361" y="2643"/>
              <a:ext cx="1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a:t>x</a:t>
              </a:r>
            </a:p>
          </p:txBody>
        </p:sp>
      </p:grpSp>
      <p:sp>
        <p:nvSpPr>
          <p:cNvPr id="14342" name="Line 34"/>
          <p:cNvSpPr>
            <a:spLocks noChangeShapeType="1"/>
          </p:cNvSpPr>
          <p:nvPr/>
        </p:nvSpPr>
        <p:spPr bwMode="auto">
          <a:xfrm>
            <a:off x="6781800" y="1752600"/>
            <a:ext cx="6858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3" name="Line 35"/>
          <p:cNvSpPr>
            <a:spLocks noChangeShapeType="1"/>
          </p:cNvSpPr>
          <p:nvPr/>
        </p:nvSpPr>
        <p:spPr bwMode="auto">
          <a:xfrm flipH="1">
            <a:off x="2590800" y="1752600"/>
            <a:ext cx="6096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5895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8" name="Rectangle 4"/>
          <p:cNvSpPr>
            <a:spLocks noChangeArrowheads="1"/>
          </p:cNvSpPr>
          <p:nvPr/>
        </p:nvSpPr>
        <p:spPr bwMode="auto">
          <a:xfrm>
            <a:off x="381000" y="762000"/>
            <a:ext cx="8458200" cy="53340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9600" b="1" dirty="0">
                <a:solidFill>
                  <a:srgbClr val="FF5050"/>
                </a:solidFill>
                <a:effectLst>
                  <a:outerShdw blurRad="38100" dist="38100" dir="2700000" algn="tl">
                    <a:srgbClr val="000000"/>
                  </a:outerShdw>
                </a:effectLst>
              </a:rPr>
              <a:t>What is a HOLONOMIC robot?</a:t>
            </a:r>
          </a:p>
        </p:txBody>
      </p:sp>
    </p:spTree>
    <p:extLst>
      <p:ext uri="{BB962C8B-B14F-4D97-AF65-F5344CB8AC3E}">
        <p14:creationId xmlns:p14="http://schemas.microsoft.com/office/powerpoint/2010/main" val="3232722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0" y="0"/>
            <a:ext cx="9144000" cy="914400"/>
          </a:xfrm>
        </p:spPr>
        <p:txBody>
          <a:bodyPr/>
          <a:lstStyle/>
          <a:p>
            <a:pPr>
              <a:defRPr/>
            </a:pPr>
            <a:endParaRPr lang="en-US" smtClean="0"/>
          </a:p>
        </p:txBody>
      </p:sp>
      <p:sp>
        <p:nvSpPr>
          <p:cNvPr id="16387" name="Rectangle 3"/>
          <p:cNvSpPr>
            <a:spLocks noGrp="1" noChangeArrowheads="1"/>
          </p:cNvSpPr>
          <p:nvPr>
            <p:ph type="body" idx="1"/>
          </p:nvPr>
        </p:nvSpPr>
        <p:spPr>
          <a:xfrm>
            <a:off x="914400" y="2362200"/>
            <a:ext cx="7543800" cy="2133600"/>
          </a:xfrm>
          <a:ln w="57150">
            <a:solidFill>
              <a:schemeClr val="accent2"/>
            </a:solidFill>
            <a:miter lim="800000"/>
            <a:headEnd/>
            <a:tailEnd/>
          </a:ln>
        </p:spPr>
        <p:txBody>
          <a:bodyPr/>
          <a:lstStyle/>
          <a:p>
            <a:pPr>
              <a:spcBef>
                <a:spcPts val="500"/>
              </a:spcBef>
              <a:spcAft>
                <a:spcPts val="500"/>
              </a:spcAft>
            </a:pPr>
            <a:r>
              <a:rPr lang="en-US" sz="2800" smtClean="0"/>
              <a:t>When the number of controllable DOF is equal to the total number of DOF on a robot, the robot is  called  </a:t>
            </a:r>
            <a:r>
              <a:rPr lang="en-US" sz="2800" b="1" i="1" u="sng" smtClean="0">
                <a:solidFill>
                  <a:schemeClr val="accent2"/>
                </a:solidFill>
              </a:rPr>
              <a:t>holonomic. </a:t>
            </a:r>
            <a:r>
              <a:rPr lang="en-US" sz="2800" b="1" i="1" u="sng" smtClean="0">
                <a:solidFill>
                  <a:srgbClr val="FF6600"/>
                </a:solidFill>
              </a:rPr>
              <a:t>(i.e. the hand built by Uland Wong).</a:t>
            </a:r>
            <a:endParaRPr lang="en-US" sz="2800" smtClean="0"/>
          </a:p>
        </p:txBody>
      </p:sp>
      <p:sp>
        <p:nvSpPr>
          <p:cNvPr id="303108" name="Rectangle 4"/>
          <p:cNvSpPr>
            <a:spLocks noChangeArrowheads="1"/>
          </p:cNvSpPr>
          <p:nvPr/>
        </p:nvSpPr>
        <p:spPr bwMode="auto">
          <a:xfrm>
            <a:off x="0" y="0"/>
            <a:ext cx="9144000" cy="21336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6600" b="1">
                <a:solidFill>
                  <a:srgbClr val="FF5050"/>
                </a:solidFill>
                <a:effectLst>
                  <a:outerShdw blurRad="38100" dist="38100" dir="2700000" algn="tl">
                    <a:srgbClr val="000000"/>
                  </a:outerShdw>
                </a:effectLst>
              </a:rPr>
              <a:t>Definition of a HOLONOMIC robot</a:t>
            </a:r>
          </a:p>
        </p:txBody>
      </p:sp>
      <p:sp>
        <p:nvSpPr>
          <p:cNvPr id="16389" name="Text Box 5"/>
          <p:cNvSpPr txBox="1">
            <a:spLocks noChangeArrowheads="1"/>
          </p:cNvSpPr>
          <p:nvPr/>
        </p:nvSpPr>
        <p:spPr bwMode="auto">
          <a:xfrm>
            <a:off x="838200" y="5410200"/>
            <a:ext cx="6934200" cy="533400"/>
          </a:xfrm>
          <a:prstGeom prst="rect">
            <a:avLst/>
          </a:prstGeom>
          <a:noFill/>
          <a:ln w="76200" cmpd="tri">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Holonomic     &lt;= &gt;    </a:t>
            </a:r>
            <a:r>
              <a:rPr lang="en-US">
                <a:solidFill>
                  <a:schemeClr val="accent2"/>
                </a:solidFill>
              </a:rPr>
              <a:t>Controllable DOF </a:t>
            </a:r>
            <a:r>
              <a:rPr lang="en-US" b="1">
                <a:solidFill>
                  <a:srgbClr val="FF5050"/>
                </a:solidFill>
              </a:rPr>
              <a:t>=</a:t>
            </a:r>
            <a:r>
              <a:rPr lang="en-US">
                <a:solidFill>
                  <a:schemeClr val="accent2"/>
                </a:solidFill>
              </a:rPr>
              <a:t> total DOF</a:t>
            </a:r>
            <a:endParaRPr lang="en-US"/>
          </a:p>
        </p:txBody>
      </p:sp>
    </p:spTree>
    <p:extLst>
      <p:ext uri="{BB962C8B-B14F-4D97-AF65-F5344CB8AC3E}">
        <p14:creationId xmlns:p14="http://schemas.microsoft.com/office/powerpoint/2010/main" val="2469757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0"/>
            <a:ext cx="9144000" cy="914400"/>
          </a:xfrm>
        </p:spPr>
        <p:txBody>
          <a:bodyPr/>
          <a:lstStyle/>
          <a:p>
            <a:pPr>
              <a:defRPr/>
            </a:pPr>
            <a:endParaRPr lang="en-US" smtClean="0"/>
          </a:p>
        </p:txBody>
      </p:sp>
      <p:sp>
        <p:nvSpPr>
          <p:cNvPr id="33795" name="Rectangle 3"/>
          <p:cNvSpPr>
            <a:spLocks noGrp="1" noChangeArrowheads="1"/>
          </p:cNvSpPr>
          <p:nvPr>
            <p:ph type="body" idx="1"/>
          </p:nvPr>
        </p:nvSpPr>
        <p:spPr>
          <a:xfrm>
            <a:off x="0" y="2057400"/>
            <a:ext cx="9144000" cy="3581400"/>
          </a:xfrm>
        </p:spPr>
        <p:txBody>
          <a:bodyPr/>
          <a:lstStyle/>
          <a:p>
            <a:pPr>
              <a:spcBef>
                <a:spcPts val="500"/>
              </a:spcBef>
              <a:spcAft>
                <a:spcPts val="500"/>
              </a:spcAft>
              <a:defRPr/>
            </a:pPr>
            <a:r>
              <a:rPr lang="en-US" dirty="0" smtClean="0"/>
              <a:t>If the number of </a:t>
            </a:r>
            <a:r>
              <a:rPr lang="en-US" u="sng" dirty="0" smtClean="0"/>
              <a:t>controllable DOF</a:t>
            </a:r>
            <a:r>
              <a:rPr lang="en-US" dirty="0" smtClean="0"/>
              <a:t> is smaller than </a:t>
            </a:r>
            <a:r>
              <a:rPr lang="en-US" u="sng" dirty="0" smtClean="0"/>
              <a:t>total DOF</a:t>
            </a:r>
            <a:r>
              <a:rPr lang="en-US" dirty="0" smtClean="0"/>
              <a:t>, the robot is </a:t>
            </a:r>
            <a:r>
              <a:rPr lang="en-US" b="1" i="1" u="sng" dirty="0" smtClean="0">
                <a:solidFill>
                  <a:srgbClr val="FF7C80"/>
                </a:solidFill>
              </a:rPr>
              <a:t>non-</a:t>
            </a:r>
            <a:r>
              <a:rPr lang="en-US" b="1" i="1" u="sng" dirty="0" err="1" smtClean="0">
                <a:solidFill>
                  <a:srgbClr val="FF7C80"/>
                </a:solidFill>
              </a:rPr>
              <a:t>holonomic</a:t>
            </a:r>
            <a:r>
              <a:rPr lang="en-US" b="1" i="1" u="sng" dirty="0" smtClean="0">
                <a:solidFill>
                  <a:srgbClr val="FF7C80"/>
                </a:solidFill>
              </a:rPr>
              <a:t>. </a:t>
            </a:r>
            <a:endParaRPr lang="en-US" dirty="0" smtClean="0"/>
          </a:p>
          <a:p>
            <a:pPr>
              <a:spcBef>
                <a:spcPts val="500"/>
              </a:spcBef>
              <a:spcAft>
                <a:spcPts val="500"/>
              </a:spcAft>
              <a:defRPr/>
            </a:pPr>
            <a:endParaRPr lang="en-US" dirty="0" smtClean="0"/>
          </a:p>
          <a:p>
            <a:pPr>
              <a:spcBef>
                <a:spcPts val="500"/>
              </a:spcBef>
              <a:spcAft>
                <a:spcPts val="500"/>
              </a:spcAft>
              <a:defRPr/>
            </a:pPr>
            <a:r>
              <a:rPr lang="en-US" dirty="0" smtClean="0"/>
              <a:t>If the number of </a:t>
            </a:r>
            <a:r>
              <a:rPr lang="en-US" u="sng" dirty="0" smtClean="0"/>
              <a:t>controllable DOF</a:t>
            </a:r>
            <a:r>
              <a:rPr lang="en-US" dirty="0" smtClean="0"/>
              <a:t> is larger than the </a:t>
            </a:r>
            <a:r>
              <a:rPr lang="en-US" u="sng" dirty="0" smtClean="0"/>
              <a:t>total DOF</a:t>
            </a:r>
            <a:r>
              <a:rPr lang="en-US" dirty="0" smtClean="0"/>
              <a:t>, the robot is </a:t>
            </a:r>
            <a:r>
              <a:rPr lang="en-US" b="1" i="1" u="sng" dirty="0" smtClean="0">
                <a:solidFill>
                  <a:srgbClr val="FF7C80"/>
                </a:solidFill>
                <a:effectLst>
                  <a:outerShdw blurRad="38100" dist="38100" dir="2700000" algn="tl">
                    <a:srgbClr val="C0C0C0"/>
                  </a:outerShdw>
                </a:effectLst>
              </a:rPr>
              <a:t>redundant.</a:t>
            </a:r>
            <a:r>
              <a:rPr lang="en-US" dirty="0" smtClean="0"/>
              <a:t> </a:t>
            </a:r>
            <a:r>
              <a:rPr lang="en-US" b="1" i="1" dirty="0" smtClean="0">
                <a:solidFill>
                  <a:schemeClr val="accent2"/>
                </a:solidFill>
              </a:rPr>
              <a:t>(like a human hand, we did not build such robot yet)</a:t>
            </a:r>
            <a:endParaRPr lang="en-US" dirty="0" smtClean="0"/>
          </a:p>
          <a:p>
            <a:pPr>
              <a:defRPr/>
            </a:pPr>
            <a:endParaRPr lang="en-US" dirty="0" smtClean="0"/>
          </a:p>
        </p:txBody>
      </p:sp>
      <p:sp>
        <p:nvSpPr>
          <p:cNvPr id="33796" name="Rectangle 4"/>
          <p:cNvSpPr>
            <a:spLocks noChangeArrowheads="1"/>
          </p:cNvSpPr>
          <p:nvPr/>
        </p:nvSpPr>
        <p:spPr bwMode="auto">
          <a:xfrm>
            <a:off x="0" y="0"/>
            <a:ext cx="9144000" cy="914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6000" b="1">
                <a:solidFill>
                  <a:srgbClr val="FF5050"/>
                </a:solidFill>
                <a:effectLst>
                  <a:outerShdw blurRad="38100" dist="38100" dir="2700000" algn="tl">
                    <a:srgbClr val="000000"/>
                  </a:outerShdw>
                </a:effectLst>
              </a:rPr>
              <a:t>DOF versus types of robots</a:t>
            </a:r>
          </a:p>
        </p:txBody>
      </p:sp>
      <p:sp>
        <p:nvSpPr>
          <p:cNvPr id="13317" name="Text Box 5"/>
          <p:cNvSpPr txBox="1">
            <a:spLocks noChangeArrowheads="1"/>
          </p:cNvSpPr>
          <p:nvPr/>
        </p:nvSpPr>
        <p:spPr bwMode="auto">
          <a:xfrm>
            <a:off x="0" y="1066800"/>
            <a:ext cx="9144000" cy="523875"/>
          </a:xfrm>
          <a:prstGeom prst="rect">
            <a:avLst/>
          </a:prstGeom>
          <a:solidFill>
            <a:schemeClr val="accent1">
              <a:lumMod val="20000"/>
              <a:lumOff val="80000"/>
            </a:schemeClr>
          </a:solidFill>
          <a:ln w="76200" cmpd="tri">
            <a:solidFill>
              <a:srgbClr val="FF5050"/>
            </a:solidFill>
            <a:miter lim="800000"/>
            <a:headEnd/>
            <a:tailEnd/>
          </a:ln>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US" sz="2800" b="1" dirty="0" smtClean="0">
                <a:effectLst>
                  <a:outerShdw blurRad="38100" dist="38100" dir="2700000" algn="tl">
                    <a:srgbClr val="000000">
                      <a:alpha val="43137"/>
                    </a:srgbClr>
                  </a:outerShdw>
                </a:effectLst>
              </a:rPr>
              <a:t>Non-</a:t>
            </a:r>
            <a:r>
              <a:rPr lang="en-US" sz="2800" b="1" dirty="0" err="1" smtClean="0">
                <a:effectLst>
                  <a:outerShdw blurRad="38100" dist="38100" dir="2700000" algn="tl">
                    <a:srgbClr val="000000">
                      <a:alpha val="43137"/>
                    </a:srgbClr>
                  </a:outerShdw>
                </a:effectLst>
              </a:rPr>
              <a:t>Holonomic</a:t>
            </a:r>
            <a:r>
              <a:rPr lang="en-US" sz="2800" dirty="0" smtClean="0"/>
              <a:t>     &lt;= &gt;    </a:t>
            </a:r>
            <a:r>
              <a:rPr lang="en-US" sz="2800" dirty="0" smtClean="0">
                <a:solidFill>
                  <a:schemeClr val="accent2"/>
                </a:solidFill>
              </a:rPr>
              <a:t>Controllable DOF &lt; total DOF</a:t>
            </a:r>
            <a:endParaRPr lang="en-US" sz="2800" dirty="0" smtClean="0"/>
          </a:p>
        </p:txBody>
      </p:sp>
      <p:sp>
        <p:nvSpPr>
          <p:cNvPr id="13318" name="Text Box 6"/>
          <p:cNvSpPr txBox="1">
            <a:spLocks noChangeArrowheads="1"/>
          </p:cNvSpPr>
          <p:nvPr/>
        </p:nvSpPr>
        <p:spPr bwMode="auto">
          <a:xfrm>
            <a:off x="381000" y="5715000"/>
            <a:ext cx="7848600" cy="461963"/>
          </a:xfrm>
          <a:prstGeom prst="rect">
            <a:avLst/>
          </a:prstGeom>
          <a:solidFill>
            <a:schemeClr val="accent1">
              <a:lumMod val="20000"/>
              <a:lumOff val="80000"/>
            </a:schemeClr>
          </a:solidFill>
          <a:ln w="76200" cmpd="tri">
            <a:solidFill>
              <a:srgbClr val="FF5050"/>
            </a:solidFill>
            <a:miter lim="800000"/>
            <a:headEnd/>
            <a:tailEnd/>
          </a:ln>
          <a:effec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defRPr/>
            </a:pPr>
            <a:r>
              <a:rPr lang="en-US" b="1" dirty="0" smtClean="0">
                <a:effectLst>
                  <a:outerShdw blurRad="38100" dist="38100" dir="2700000" algn="tl">
                    <a:srgbClr val="000000">
                      <a:alpha val="43137"/>
                    </a:srgbClr>
                  </a:outerShdw>
                </a:effectLst>
              </a:rPr>
              <a:t>Redundant</a:t>
            </a:r>
            <a:r>
              <a:rPr lang="en-US" dirty="0" smtClean="0"/>
              <a:t>     &lt;= &gt;    </a:t>
            </a:r>
            <a:r>
              <a:rPr lang="en-US" dirty="0" smtClean="0">
                <a:solidFill>
                  <a:schemeClr val="accent2"/>
                </a:solidFill>
              </a:rPr>
              <a:t>Controllable DOF &gt; total DOF</a:t>
            </a:r>
            <a:endParaRPr lang="en-US" dirty="0" smtClean="0"/>
          </a:p>
        </p:txBody>
      </p:sp>
    </p:spTree>
    <p:extLst>
      <p:ext uri="{BB962C8B-B14F-4D97-AF65-F5344CB8AC3E}">
        <p14:creationId xmlns:p14="http://schemas.microsoft.com/office/powerpoint/2010/main" val="27786863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914400"/>
          </a:xfrm>
        </p:spPr>
        <p:txBody>
          <a:bodyPr>
            <a:normAutofit fontScale="90000"/>
          </a:bodyPr>
          <a:lstStyle/>
          <a:p>
            <a:pPr>
              <a:defRPr/>
            </a:pPr>
            <a:r>
              <a:rPr lang="en-US" sz="6000" smtClean="0"/>
              <a:t>DOF for animals</a:t>
            </a:r>
          </a:p>
        </p:txBody>
      </p:sp>
      <p:sp>
        <p:nvSpPr>
          <p:cNvPr id="19459" name="Rectangle 3"/>
          <p:cNvSpPr>
            <a:spLocks noGrp="1" noChangeArrowheads="1"/>
          </p:cNvSpPr>
          <p:nvPr>
            <p:ph type="body" idx="1"/>
          </p:nvPr>
        </p:nvSpPr>
        <p:spPr>
          <a:xfrm>
            <a:off x="0" y="990600"/>
            <a:ext cx="9144000" cy="5105400"/>
          </a:xfrm>
        </p:spPr>
        <p:txBody>
          <a:bodyPr>
            <a:normAutofit lnSpcReduction="10000"/>
          </a:bodyPr>
          <a:lstStyle/>
          <a:p>
            <a:pPr>
              <a:spcBef>
                <a:spcPts val="500"/>
              </a:spcBef>
              <a:spcAft>
                <a:spcPts val="500"/>
              </a:spcAft>
            </a:pPr>
            <a:r>
              <a:rPr lang="en-US" sz="2000" smtClean="0"/>
              <a:t>A </a:t>
            </a:r>
            <a:r>
              <a:rPr lang="en-US" sz="2000" u="sng" smtClean="0">
                <a:solidFill>
                  <a:schemeClr val="accent2"/>
                </a:solidFill>
              </a:rPr>
              <a:t>human arm</a:t>
            </a:r>
            <a:r>
              <a:rPr lang="en-US" sz="2000" smtClean="0"/>
              <a:t> has 7 DOF:</a:t>
            </a:r>
          </a:p>
          <a:p>
            <a:pPr lvl="1">
              <a:spcBef>
                <a:spcPts val="500"/>
              </a:spcBef>
              <a:spcAft>
                <a:spcPts val="500"/>
              </a:spcAft>
            </a:pPr>
            <a:r>
              <a:rPr lang="en-US" sz="1800" smtClean="0"/>
              <a:t>3 in the shoulder, </a:t>
            </a:r>
          </a:p>
          <a:p>
            <a:pPr lvl="1">
              <a:spcBef>
                <a:spcPts val="500"/>
              </a:spcBef>
              <a:spcAft>
                <a:spcPts val="500"/>
              </a:spcAft>
            </a:pPr>
            <a:r>
              <a:rPr lang="en-US" sz="1800" smtClean="0"/>
              <a:t>1 in the elbow, </a:t>
            </a:r>
          </a:p>
          <a:p>
            <a:pPr lvl="1">
              <a:spcBef>
                <a:spcPts val="500"/>
              </a:spcBef>
              <a:spcAft>
                <a:spcPts val="500"/>
              </a:spcAft>
            </a:pPr>
            <a:r>
              <a:rPr lang="en-US" sz="1800" smtClean="0"/>
              <a:t>3 in the wrist</a:t>
            </a:r>
          </a:p>
          <a:p>
            <a:pPr>
              <a:spcBef>
                <a:spcPts val="500"/>
              </a:spcBef>
              <a:spcAft>
                <a:spcPts val="500"/>
              </a:spcAft>
            </a:pPr>
            <a:endParaRPr lang="en-US" sz="2000" b="1" smtClean="0">
              <a:solidFill>
                <a:srgbClr val="FF7C80"/>
              </a:solidFill>
            </a:endParaRPr>
          </a:p>
          <a:p>
            <a:pPr>
              <a:spcBef>
                <a:spcPts val="500"/>
              </a:spcBef>
              <a:spcAft>
                <a:spcPts val="500"/>
              </a:spcAft>
            </a:pPr>
            <a:r>
              <a:rPr lang="en-US" sz="2000" b="1" smtClean="0">
                <a:solidFill>
                  <a:srgbClr val="FF7C80"/>
                </a:solidFill>
              </a:rPr>
              <a:t>All of which can be controlled.</a:t>
            </a:r>
            <a:r>
              <a:rPr lang="en-US" sz="2000" smtClean="0"/>
              <a:t> </a:t>
            </a:r>
          </a:p>
          <a:p>
            <a:pPr>
              <a:spcBef>
                <a:spcPts val="500"/>
              </a:spcBef>
              <a:spcAft>
                <a:spcPts val="500"/>
              </a:spcAft>
            </a:pPr>
            <a:endParaRPr lang="en-US" sz="2000" smtClean="0"/>
          </a:p>
          <a:p>
            <a:pPr>
              <a:spcBef>
                <a:spcPts val="500"/>
              </a:spcBef>
              <a:spcAft>
                <a:spcPts val="500"/>
              </a:spcAft>
            </a:pPr>
            <a:r>
              <a:rPr lang="en-US" sz="2000" smtClean="0"/>
              <a:t>A free object in 3D space (e.g., the hand, the finger tip) can have at most 6 DOF! </a:t>
            </a:r>
          </a:p>
          <a:p>
            <a:pPr>
              <a:spcBef>
                <a:spcPts val="500"/>
              </a:spcBef>
              <a:spcAft>
                <a:spcPts val="500"/>
              </a:spcAft>
            </a:pPr>
            <a:endParaRPr lang="en-US" sz="2000" smtClean="0"/>
          </a:p>
          <a:p>
            <a:pPr>
              <a:spcBef>
                <a:spcPts val="500"/>
              </a:spcBef>
              <a:spcAft>
                <a:spcPts val="500"/>
              </a:spcAft>
            </a:pPr>
            <a:r>
              <a:rPr lang="en-US" sz="2000" smtClean="0"/>
              <a:t>So there are </a:t>
            </a:r>
            <a:r>
              <a:rPr lang="en-US" sz="2000" u="sng" smtClean="0"/>
              <a:t>redundant ways</a:t>
            </a:r>
            <a:r>
              <a:rPr lang="en-US" sz="2000" smtClean="0"/>
              <a:t> of putting the hand </a:t>
            </a:r>
            <a:r>
              <a:rPr lang="en-US" sz="2000" i="1" u="sng" smtClean="0"/>
              <a:t>at a particular position</a:t>
            </a:r>
            <a:r>
              <a:rPr lang="en-US" sz="2000" smtClean="0"/>
              <a:t> in 3D space. </a:t>
            </a:r>
          </a:p>
          <a:p>
            <a:pPr>
              <a:spcBef>
                <a:spcPts val="500"/>
              </a:spcBef>
              <a:spcAft>
                <a:spcPts val="500"/>
              </a:spcAft>
            </a:pPr>
            <a:endParaRPr lang="en-US" sz="2000" smtClean="0"/>
          </a:p>
          <a:p>
            <a:pPr>
              <a:spcBef>
                <a:spcPts val="500"/>
              </a:spcBef>
              <a:spcAft>
                <a:spcPts val="500"/>
              </a:spcAft>
            </a:pPr>
            <a:r>
              <a:rPr lang="en-US" sz="2000" smtClean="0"/>
              <a:t>This is the core of </a:t>
            </a:r>
            <a:r>
              <a:rPr lang="en-US" sz="2000" smtClean="0">
                <a:solidFill>
                  <a:srgbClr val="FF7C80"/>
                </a:solidFill>
              </a:rPr>
              <a:t>why robot manipulation is</a:t>
            </a:r>
            <a:r>
              <a:rPr lang="en-US" sz="2400" b="1" smtClean="0">
                <a:solidFill>
                  <a:srgbClr val="FF6600"/>
                </a:solidFill>
              </a:rPr>
              <a:t> very</a:t>
            </a:r>
            <a:r>
              <a:rPr lang="en-US" sz="2000" smtClean="0">
                <a:solidFill>
                  <a:srgbClr val="FF7C80"/>
                </a:solidFill>
              </a:rPr>
              <a:t> hard</a:t>
            </a:r>
            <a:r>
              <a:rPr lang="en-US" sz="2000" smtClean="0"/>
              <a:t>! </a:t>
            </a:r>
          </a:p>
        </p:txBody>
      </p:sp>
      <p:sp>
        <p:nvSpPr>
          <p:cNvPr id="19460" name="Text Box 4"/>
          <p:cNvSpPr txBox="1">
            <a:spLocks noChangeArrowheads="1"/>
          </p:cNvSpPr>
          <p:nvPr/>
        </p:nvSpPr>
        <p:spPr bwMode="auto">
          <a:xfrm>
            <a:off x="1600200" y="6248400"/>
            <a:ext cx="6324600" cy="533400"/>
          </a:xfrm>
          <a:prstGeom prst="rect">
            <a:avLst/>
          </a:prstGeom>
          <a:solidFill>
            <a:srgbClr val="FFFF99"/>
          </a:solidFill>
          <a:ln w="76200">
            <a:solidFill>
              <a:srgbClr val="FF5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One minute test!</a:t>
            </a:r>
          </a:p>
        </p:txBody>
      </p:sp>
      <p:sp>
        <p:nvSpPr>
          <p:cNvPr id="19461" name="Line 5"/>
          <p:cNvSpPr>
            <a:spLocks noChangeShapeType="1"/>
          </p:cNvSpPr>
          <p:nvPr/>
        </p:nvSpPr>
        <p:spPr bwMode="auto">
          <a:xfrm>
            <a:off x="7010400" y="6553200"/>
            <a:ext cx="1600200" cy="0"/>
          </a:xfrm>
          <a:prstGeom prst="line">
            <a:avLst/>
          </a:prstGeom>
          <a:noFill/>
          <a:ln w="76200">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096086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0" y="0"/>
            <a:ext cx="5257800" cy="1447800"/>
          </a:xfrm>
        </p:spPr>
        <p:txBody>
          <a:bodyPr/>
          <a:lstStyle/>
          <a:p>
            <a:pPr>
              <a:defRPr/>
            </a:pPr>
            <a:r>
              <a:rPr lang="en-US" sz="3500" smtClean="0">
                <a:cs typeface="Times New Roman" pitchFamily="18" charset="0"/>
              </a:rPr>
              <a:t>JAPAN HONDA AND SONY ROBOTS</a:t>
            </a:r>
            <a:r>
              <a:rPr lang="en-US" sz="5400" smtClean="0"/>
              <a:t> </a:t>
            </a:r>
          </a:p>
        </p:txBody>
      </p:sp>
      <p:sp>
        <p:nvSpPr>
          <p:cNvPr id="20483" name="Rectangle 3">
            <a:hlinkClick r:id="rId2"/>
          </p:cNvPr>
          <p:cNvSpPr>
            <a:spLocks noChangeArrowheads="1"/>
          </p:cNvSpPr>
          <p:nvPr/>
        </p:nvSpPr>
        <p:spPr bwMode="auto">
          <a:xfrm>
            <a:off x="2133600" y="1647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0484" name="Picture 4" descr="Click to download">
            <a:hlinkClick r:id="rId2"/>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43000" y="1905000"/>
            <a:ext cx="38862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Rectangle 5"/>
          <p:cNvSpPr>
            <a:spLocks noChangeArrowheads="1"/>
          </p:cNvSpPr>
          <p:nvPr/>
        </p:nvSpPr>
        <p:spPr bwMode="auto">
          <a:xfrm>
            <a:off x="228600" y="4876800"/>
            <a:ext cx="8305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Char char="•"/>
            </a:pPr>
            <a:r>
              <a:rPr lang="en-US" sz="1800">
                <a:solidFill>
                  <a:schemeClr val="bg2"/>
                </a:solidFill>
                <a:latin typeface="Arial" pitchFamily="34" charset="0"/>
                <a:cs typeface="Times New Roman" pitchFamily="18" charset="0"/>
              </a:rPr>
              <a:t>	Pino, a 70-centimeter (2-foot)-tall and 4.5-kilogram (9-pound) humanoid robot designed by Japan Science and Technology Corporation in Tokyo which can walk on its legs and respond to stimulation through a sensor, shakes hand with Malaysia's Prime Minister Mahathir Mohamad during the opening of the Expo Science &amp; Technology 2001 in Kuala Lumpur, Malaysia, Monday, July 2, 2001. (AP Photo/Andy Wong)</a:t>
            </a:r>
            <a:r>
              <a:rPr lang="en-US" sz="1800">
                <a:solidFill>
                  <a:schemeClr val="bg2"/>
                </a:solidFill>
                <a:latin typeface="Arial" pitchFamily="34" charset="0"/>
              </a:rPr>
              <a:t> </a:t>
            </a:r>
          </a:p>
        </p:txBody>
      </p:sp>
      <p:sp>
        <p:nvSpPr>
          <p:cNvPr id="20486" name="Rectangle 6">
            <a:hlinkClick r:id="rId5"/>
          </p:cNvPr>
          <p:cNvSpPr>
            <a:spLocks noChangeArrowheads="1"/>
          </p:cNvSpPr>
          <p:nvPr/>
        </p:nvSpPr>
        <p:spPr bwMode="auto">
          <a:xfrm>
            <a:off x="2933700" y="99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0487" name="Picture 7" descr="Click to download">
            <a:hlinkClick r:id="rId5"/>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410200" y="609600"/>
            <a:ext cx="271303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 Box 8"/>
          <p:cNvSpPr txBox="1">
            <a:spLocks noChangeArrowheads="1"/>
          </p:cNvSpPr>
          <p:nvPr/>
        </p:nvSpPr>
        <p:spPr bwMode="auto">
          <a:xfrm>
            <a:off x="5105400" y="6400800"/>
            <a:ext cx="3886200" cy="4572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Question: how many DOF?</a:t>
            </a:r>
          </a:p>
        </p:txBody>
      </p:sp>
    </p:spTree>
    <p:extLst>
      <p:ext uri="{BB962C8B-B14F-4D97-AF65-F5344CB8AC3E}">
        <p14:creationId xmlns:p14="http://schemas.microsoft.com/office/powerpoint/2010/main" val="3992221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a:defRPr/>
            </a:pPr>
            <a:r>
              <a:rPr lang="en-US" sz="6000" smtClean="0"/>
              <a:t>98 degrees (of freedom)</a:t>
            </a:r>
          </a:p>
        </p:txBody>
      </p:sp>
      <p:sp>
        <p:nvSpPr>
          <p:cNvPr id="21507" name="Rectangle 3"/>
          <p:cNvSpPr>
            <a:spLocks noGrp="1" noChangeArrowheads="1"/>
          </p:cNvSpPr>
          <p:nvPr>
            <p:ph type="body" idx="1"/>
          </p:nvPr>
        </p:nvSpPr>
        <p:spPr/>
        <p:txBody>
          <a:bodyPr/>
          <a:lstStyle/>
          <a:p>
            <a:r>
              <a:rPr lang="en-US" smtClean="0"/>
              <a:t>This is in any case simplified</a:t>
            </a:r>
          </a:p>
        </p:txBody>
      </p:sp>
    </p:spTree>
    <p:extLst>
      <p:ext uri="{BB962C8B-B14F-4D97-AF65-F5344CB8AC3E}">
        <p14:creationId xmlns:p14="http://schemas.microsoft.com/office/powerpoint/2010/main" val="4061749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a:solidFill>
            <a:srgbClr val="FFFF00"/>
          </a:solidFill>
        </p:spPr>
        <p:txBody>
          <a:bodyPr>
            <a:noAutofit/>
          </a:bodyPr>
          <a:lstStyle/>
          <a:p>
            <a:pPr>
              <a:defRPr/>
            </a:pPr>
            <a:r>
              <a:rPr lang="en-US" sz="8800" dirty="0" smtClean="0">
                <a:solidFill>
                  <a:srgbClr val="FF0000"/>
                </a:solidFill>
                <a:effectLst>
                  <a:outerShdw blurRad="38100" dist="38100" dir="2700000" algn="tl">
                    <a:srgbClr val="000000">
                      <a:alpha val="43137"/>
                    </a:srgbClr>
                  </a:outerShdw>
                </a:effectLst>
              </a:rPr>
              <a:t>Anatomical Coordinates and Robots that </a:t>
            </a:r>
            <a:r>
              <a:rPr lang="en-US" sz="8800" dirty="0" err="1" smtClean="0">
                <a:solidFill>
                  <a:srgbClr val="FF0000"/>
                </a:solidFill>
                <a:effectLst>
                  <a:outerShdw blurRad="38100" dist="38100" dir="2700000" algn="tl">
                    <a:srgbClr val="000000">
                      <a:alpha val="43137"/>
                    </a:srgbClr>
                  </a:outerShdw>
                </a:effectLst>
              </a:rPr>
              <a:t>mimick</a:t>
            </a:r>
            <a:r>
              <a:rPr lang="en-US" sz="8800" dirty="0" smtClean="0">
                <a:solidFill>
                  <a:srgbClr val="FF0000"/>
                </a:solidFill>
                <a:effectLst>
                  <a:outerShdw blurRad="38100" dist="38100" dir="2700000" algn="tl">
                    <a:srgbClr val="000000">
                      <a:alpha val="43137"/>
                    </a:srgbClr>
                  </a:outerShdw>
                </a:effectLst>
              </a:rPr>
              <a:t> animals</a:t>
            </a:r>
            <a:endParaRPr lang="en-US" sz="88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03184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lum contrast="42000"/>
            <a:extLst>
              <a:ext uri="{28A0092B-C50C-407E-A947-70E740481C1C}">
                <a14:useLocalDpi xmlns:a14="http://schemas.microsoft.com/office/drawing/2010/main" val="0"/>
              </a:ext>
            </a:extLst>
          </a:blip>
          <a:srcRect b="10214"/>
          <a:stretch>
            <a:fillRect/>
          </a:stretch>
        </p:blipFill>
        <p:spPr bwMode="auto">
          <a:xfrm>
            <a:off x="6516688" y="5456238"/>
            <a:ext cx="2474912"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lum contrast="30000"/>
            <a:extLst>
              <a:ext uri="{28A0092B-C50C-407E-A947-70E740481C1C}">
                <a14:useLocalDpi xmlns:a14="http://schemas.microsoft.com/office/drawing/2010/main" val="0"/>
              </a:ext>
            </a:extLst>
          </a:blip>
          <a:srcRect l="3917" r="57373" b="6599"/>
          <a:stretch>
            <a:fillRect/>
          </a:stretch>
        </p:blipFill>
        <p:spPr bwMode="auto">
          <a:xfrm>
            <a:off x="4953000" y="2057400"/>
            <a:ext cx="24923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20" name="Text Box 4"/>
          <p:cNvSpPr txBox="1">
            <a:spLocks noChangeArrowheads="1"/>
          </p:cNvSpPr>
          <p:nvPr/>
        </p:nvSpPr>
        <p:spPr bwMode="auto">
          <a:xfrm>
            <a:off x="0" y="0"/>
            <a:ext cx="9144000" cy="158432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FontTx/>
              <a:buChar char="•"/>
              <a:defRPr/>
            </a:pPr>
            <a:r>
              <a:rPr lang="en-US" altLang="en-US" sz="5400" b="1">
                <a:solidFill>
                  <a:srgbClr val="FF5050"/>
                </a:solidFill>
                <a:effectLst>
                  <a:outerShdw blurRad="38100" dist="38100" dir="2700000" algn="tl">
                    <a:srgbClr val="000000"/>
                  </a:outerShdw>
                </a:effectLst>
              </a:rPr>
              <a:t> Kinematics: </a:t>
            </a:r>
            <a:r>
              <a:rPr lang="en-US" altLang="en-US" sz="4400" b="1">
                <a:solidFill>
                  <a:srgbClr val="FF5050"/>
                </a:solidFill>
                <a:effectLst>
                  <a:outerShdw blurRad="38100" dist="38100" dir="2700000" algn="tl">
                    <a:srgbClr val="000000"/>
                  </a:outerShdw>
                </a:effectLst>
              </a:rPr>
              <a:t>constraints on getting around the environment</a:t>
            </a:r>
            <a:endParaRPr lang="en-US" altLang="en-US" sz="5400" b="1">
              <a:solidFill>
                <a:srgbClr val="FF5050"/>
              </a:solidFill>
              <a:effectLst>
                <a:outerShdw blurRad="38100" dist="38100" dir="2700000" algn="tl">
                  <a:srgbClr val="000000"/>
                </a:outerShdw>
              </a:effectLst>
            </a:endParaRPr>
          </a:p>
        </p:txBody>
      </p:sp>
      <p:sp>
        <p:nvSpPr>
          <p:cNvPr id="5125" name="Text Box 5"/>
          <p:cNvSpPr txBox="1">
            <a:spLocks noChangeArrowheads="1"/>
          </p:cNvSpPr>
          <p:nvPr/>
        </p:nvSpPr>
        <p:spPr bwMode="auto">
          <a:xfrm>
            <a:off x="457200" y="3276600"/>
            <a:ext cx="3581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a:t>The effect of a robot’s geometry on its motion.</a:t>
            </a:r>
          </a:p>
        </p:txBody>
      </p:sp>
      <p:sp>
        <p:nvSpPr>
          <p:cNvPr id="5126" name="Text Box 6"/>
          <p:cNvSpPr txBox="1">
            <a:spLocks noChangeArrowheads="1"/>
          </p:cNvSpPr>
          <p:nvPr/>
        </p:nvSpPr>
        <p:spPr bwMode="auto">
          <a:xfrm>
            <a:off x="685800" y="22098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a:latin typeface="Textile" charset="0"/>
              </a:rPr>
              <a:t>kinematics</a:t>
            </a:r>
          </a:p>
        </p:txBody>
      </p:sp>
      <p:sp>
        <p:nvSpPr>
          <p:cNvPr id="5127" name="Line 7"/>
          <p:cNvSpPr>
            <a:spLocks noChangeShapeType="1"/>
          </p:cNvSpPr>
          <p:nvPr/>
        </p:nvSpPr>
        <p:spPr bwMode="auto">
          <a:xfrm>
            <a:off x="762000" y="2895600"/>
            <a:ext cx="2514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28" name="Text Box 8"/>
          <p:cNvSpPr txBox="1">
            <a:spLocks noChangeArrowheads="1"/>
          </p:cNvSpPr>
          <p:nvPr/>
        </p:nvSpPr>
        <p:spPr bwMode="auto">
          <a:xfrm>
            <a:off x="1371600" y="6019800"/>
            <a:ext cx="2209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600">
                <a:latin typeface="Skia" charset="0"/>
              </a:rPr>
              <a:t>from sort of simple to sort of difficult</a:t>
            </a:r>
          </a:p>
        </p:txBody>
      </p:sp>
      <p:sp>
        <p:nvSpPr>
          <p:cNvPr id="5129" name="Line 9"/>
          <p:cNvSpPr>
            <a:spLocks noChangeShapeType="1"/>
          </p:cNvSpPr>
          <p:nvPr/>
        </p:nvSpPr>
        <p:spPr bwMode="auto">
          <a:xfrm flipV="1">
            <a:off x="3657600" y="4343400"/>
            <a:ext cx="1828800" cy="18288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0" name="Line 10"/>
          <p:cNvSpPr>
            <a:spLocks noChangeShapeType="1"/>
          </p:cNvSpPr>
          <p:nvPr/>
        </p:nvSpPr>
        <p:spPr bwMode="auto">
          <a:xfrm flipV="1">
            <a:off x="3659188" y="6248400"/>
            <a:ext cx="1370012" cy="13335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31" name="Text Box 11"/>
          <p:cNvSpPr txBox="1">
            <a:spLocks noChangeArrowheads="1"/>
          </p:cNvSpPr>
          <p:nvPr/>
        </p:nvSpPr>
        <p:spPr bwMode="auto">
          <a:xfrm>
            <a:off x="5257800" y="5972175"/>
            <a:ext cx="160496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a:latin typeface="Skia" charset="0"/>
              </a:rPr>
              <a:t>manipulator modeling</a:t>
            </a:r>
          </a:p>
        </p:txBody>
      </p:sp>
      <p:sp>
        <p:nvSpPr>
          <p:cNvPr id="5132" name="Text Box 12"/>
          <p:cNvSpPr txBox="1">
            <a:spLocks noChangeArrowheads="1"/>
          </p:cNvSpPr>
          <p:nvPr/>
        </p:nvSpPr>
        <p:spPr bwMode="auto">
          <a:xfrm>
            <a:off x="7010400" y="4495800"/>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a:latin typeface="Skia" charset="0"/>
              </a:rPr>
              <a:t>wheeled platforms</a:t>
            </a:r>
          </a:p>
        </p:txBody>
      </p:sp>
    </p:spTree>
    <p:extLst>
      <p:ext uri="{BB962C8B-B14F-4D97-AF65-F5344CB8AC3E}">
        <p14:creationId xmlns:p14="http://schemas.microsoft.com/office/powerpoint/2010/main" val="129792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pPr>
              <a:defRPr/>
            </a:pPr>
            <a:r>
              <a:rPr lang="en-US" dirty="0" smtClean="0">
                <a:solidFill>
                  <a:srgbClr val="FF0000"/>
                </a:solidFill>
                <a:effectLst>
                  <a:outerShdw blurRad="38100" dist="38100" dir="2700000" algn="tl">
                    <a:srgbClr val="000000">
                      <a:alpha val="43137"/>
                    </a:srgbClr>
                  </a:outerShdw>
                </a:effectLst>
              </a:rPr>
              <a:t>Human Anatomical Coordinates – important in work on </a:t>
            </a:r>
            <a:r>
              <a:rPr lang="en-US" dirty="0" smtClean="0">
                <a:effectLst>
                  <a:outerShdw blurRad="38100" dist="38100" dir="2700000" algn="tl">
                    <a:srgbClr val="000000">
                      <a:alpha val="43137"/>
                    </a:srgbClr>
                  </a:outerShdw>
                </a:effectLst>
              </a:rPr>
              <a:t>humanoid robots</a:t>
            </a:r>
            <a:endParaRPr lang="en-US" dirty="0">
              <a:effectLst>
                <a:outerShdw blurRad="38100" dist="38100" dir="2700000" algn="tl">
                  <a:srgbClr val="000000">
                    <a:alpha val="43137"/>
                  </a:srgbClr>
                </a:outerShdw>
              </a:effectLst>
            </a:endParaRP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l="22981" t="31714" r="14507" b="17535"/>
          <a:stretch>
            <a:fillRect/>
          </a:stretch>
        </p:blipFill>
        <p:spPr bwMode="auto">
          <a:xfrm>
            <a:off x="0" y="2219325"/>
            <a:ext cx="9140825"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40250" y="1219200"/>
            <a:ext cx="4344988" cy="1676400"/>
          </a:xfrm>
          <a:solidFill>
            <a:schemeClr val="accent1">
              <a:lumMod val="20000"/>
              <a:lumOff val="80000"/>
            </a:schemeClr>
          </a:solidFill>
        </p:spPr>
        <p:txBody>
          <a:bodyPr>
            <a:normAutofit lnSpcReduction="10000"/>
          </a:bodyPr>
          <a:lstStyle/>
          <a:p>
            <a:pPr>
              <a:defRPr/>
            </a:pPr>
            <a:r>
              <a:rPr lang="en-US" dirty="0" smtClean="0"/>
              <a:t>Sagittal Plane</a:t>
            </a:r>
          </a:p>
          <a:p>
            <a:pPr>
              <a:defRPr/>
            </a:pPr>
            <a:r>
              <a:rPr lang="en-US" dirty="0" smtClean="0"/>
              <a:t>Coronal Plane</a:t>
            </a:r>
          </a:p>
          <a:p>
            <a:pPr>
              <a:defRPr/>
            </a:pPr>
            <a:r>
              <a:rPr lang="en-US" dirty="0" smtClean="0"/>
              <a:t>Transverse Plane</a:t>
            </a:r>
            <a:endParaRPr lang="en-US" dirty="0"/>
          </a:p>
        </p:txBody>
      </p:sp>
    </p:spTree>
    <p:extLst>
      <p:ext uri="{BB962C8B-B14F-4D97-AF65-F5344CB8AC3E}">
        <p14:creationId xmlns:p14="http://schemas.microsoft.com/office/powerpoint/2010/main" val="28891006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9144000" cy="1143000"/>
          </a:xfrm>
          <a:solidFill>
            <a:srgbClr val="FFFF00"/>
          </a:solidFill>
        </p:spPr>
        <p:txBody>
          <a:bodyPr>
            <a:noAutofit/>
          </a:bodyPr>
          <a:lstStyle/>
          <a:p>
            <a:pPr>
              <a:defRPr/>
            </a:pPr>
            <a:r>
              <a:rPr lang="en-US" sz="4800" dirty="0" smtClean="0">
                <a:solidFill>
                  <a:srgbClr val="FF0000"/>
                </a:solidFill>
                <a:effectLst>
                  <a:outerShdw blurRad="38100" dist="38100" dir="2700000" algn="tl">
                    <a:srgbClr val="000000">
                      <a:alpha val="43137"/>
                    </a:srgbClr>
                  </a:outerShdw>
                </a:effectLst>
              </a:rPr>
              <a:t>Animal Anatomical Coordinates</a:t>
            </a:r>
            <a:endParaRPr lang="en-US" sz="4800" dirty="0">
              <a:solidFill>
                <a:srgbClr val="FF0000"/>
              </a:solidFill>
              <a:effectLst>
                <a:outerShdw blurRad="38100" dist="38100" dir="2700000" algn="tl">
                  <a:srgbClr val="000000">
                    <a:alpha val="43137"/>
                  </a:srgbClr>
                </a:outerShdw>
              </a:effectLst>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l="16930" t="23036" r="25581" b="16843"/>
          <a:stretch>
            <a:fillRect/>
          </a:stretch>
        </p:blipFill>
        <p:spPr bwMode="auto">
          <a:xfrm>
            <a:off x="0" y="1066800"/>
            <a:ext cx="7885113" cy="515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705600" y="3886200"/>
            <a:ext cx="1981200" cy="2239963"/>
          </a:xfrm>
          <a:solidFill>
            <a:schemeClr val="accent1">
              <a:lumMod val="20000"/>
              <a:lumOff val="80000"/>
            </a:schemeClr>
          </a:solidFill>
        </p:spPr>
        <p:txBody>
          <a:bodyPr>
            <a:normAutofit fontScale="77500" lnSpcReduction="20000"/>
          </a:bodyPr>
          <a:lstStyle/>
          <a:p>
            <a:pPr>
              <a:defRPr/>
            </a:pPr>
            <a:r>
              <a:rPr lang="en-US" dirty="0" smtClean="0"/>
              <a:t>We built robot fishes, horses, dogs and other animals.</a:t>
            </a:r>
            <a:endParaRPr lang="en-US" dirty="0"/>
          </a:p>
        </p:txBody>
      </p:sp>
    </p:spTree>
    <p:extLst>
      <p:ext uri="{BB962C8B-B14F-4D97-AF65-F5344CB8AC3E}">
        <p14:creationId xmlns:p14="http://schemas.microsoft.com/office/powerpoint/2010/main" val="11987583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25603" name="Content Placeholder 2"/>
          <p:cNvSpPr>
            <a:spLocks noGrp="1"/>
          </p:cNvSpPr>
          <p:nvPr>
            <p:ph idx="1"/>
          </p:nvPr>
        </p:nvSpPr>
        <p:spPr/>
        <p:txBody>
          <a:bodyPr/>
          <a:lstStyle/>
          <a:p>
            <a:endParaRPr lang="en-US" smtClean="0"/>
          </a:p>
        </p:txBody>
      </p:sp>
      <p:pic>
        <p:nvPicPr>
          <p:cNvPr id="25604" name="Picture 2"/>
          <p:cNvPicPr>
            <a:picLocks noChangeAspect="1" noChangeArrowheads="1"/>
          </p:cNvPicPr>
          <p:nvPr/>
        </p:nvPicPr>
        <p:blipFill>
          <a:blip r:embed="rId2">
            <a:extLst>
              <a:ext uri="{28A0092B-C50C-407E-A947-70E740481C1C}">
                <a14:useLocalDpi xmlns:a14="http://schemas.microsoft.com/office/drawing/2010/main" val="0"/>
              </a:ext>
            </a:extLst>
          </a:blip>
          <a:srcRect l="21710" t="14496" r="8717" b="11932"/>
          <a:stretch>
            <a:fillRect/>
          </a:stretch>
        </p:blipFill>
        <p:spPr bwMode="auto">
          <a:xfrm>
            <a:off x="0" y="298450"/>
            <a:ext cx="9144000" cy="604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37625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26627" name="Content Placeholder 2"/>
          <p:cNvSpPr>
            <a:spLocks noGrp="1"/>
          </p:cNvSpPr>
          <p:nvPr>
            <p:ph idx="1"/>
          </p:nvPr>
        </p:nvSpPr>
        <p:spPr/>
        <p:txBody>
          <a:bodyPr/>
          <a:lstStyle/>
          <a:p>
            <a:endParaRPr lang="en-US" smtClean="0"/>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l="14189" t="13676" r="18974" b="5641"/>
          <a:stretch>
            <a:fillRect/>
          </a:stretch>
        </p:blipFill>
        <p:spPr bwMode="auto">
          <a:xfrm>
            <a:off x="228600" y="304800"/>
            <a:ext cx="86868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95769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 y="0"/>
            <a:ext cx="9128125" cy="1143000"/>
          </a:xfrm>
          <a:solidFill>
            <a:srgbClr val="FFFF00"/>
          </a:solidFill>
        </p:spPr>
        <p:txBody>
          <a:bodyPr>
            <a:normAutofit/>
          </a:bodyPr>
          <a:lstStyle/>
          <a:p>
            <a:pPr>
              <a:defRPr/>
            </a:pPr>
            <a:r>
              <a:rPr lang="en-US" sz="6000" dirty="0" smtClean="0">
                <a:solidFill>
                  <a:srgbClr val="FF0000"/>
                </a:solidFill>
                <a:effectLst>
                  <a:outerShdw blurRad="38100" dist="38100" dir="2700000" algn="tl">
                    <a:srgbClr val="000000">
                      <a:alpha val="43137"/>
                    </a:srgbClr>
                  </a:outerShdw>
                </a:effectLst>
              </a:rPr>
              <a:t>Prosthetic Arms and Hands</a:t>
            </a:r>
            <a:endParaRPr lang="en-US" sz="6000" dirty="0">
              <a:solidFill>
                <a:srgbClr val="FF0000"/>
              </a:solidFill>
              <a:effectLst>
                <a:outerShdw blurRad="38100" dist="38100" dir="2700000" algn="tl">
                  <a:srgbClr val="000000">
                    <a:alpha val="43137"/>
                  </a:srgbClr>
                </a:outerShdw>
              </a:effectLst>
            </a:endParaRPr>
          </a:p>
        </p:txBody>
      </p:sp>
      <p:sp>
        <p:nvSpPr>
          <p:cNvPr id="27651" name="Content Placeholder 2"/>
          <p:cNvSpPr>
            <a:spLocks noGrp="1"/>
          </p:cNvSpPr>
          <p:nvPr>
            <p:ph idx="1"/>
          </p:nvPr>
        </p:nvSpPr>
        <p:spPr/>
        <p:txBody>
          <a:bodyPr/>
          <a:lstStyle/>
          <a:p>
            <a:endParaRPr lang="en-US" smtClean="0"/>
          </a:p>
        </p:txBody>
      </p:sp>
      <p:pic>
        <p:nvPicPr>
          <p:cNvPr id="27652" name="Picture 2"/>
          <p:cNvPicPr>
            <a:picLocks noChangeAspect="1" noChangeArrowheads="1"/>
          </p:cNvPicPr>
          <p:nvPr/>
        </p:nvPicPr>
        <p:blipFill>
          <a:blip r:embed="rId2">
            <a:extLst>
              <a:ext uri="{28A0092B-C50C-407E-A947-70E740481C1C}">
                <a14:useLocalDpi xmlns:a14="http://schemas.microsoft.com/office/drawing/2010/main" val="0"/>
              </a:ext>
            </a:extLst>
          </a:blip>
          <a:srcRect l="26221" t="31955" r="10255" b="13298"/>
          <a:stretch>
            <a:fillRect/>
          </a:stretch>
        </p:blipFill>
        <p:spPr bwMode="auto">
          <a:xfrm>
            <a:off x="-22225" y="2149475"/>
            <a:ext cx="8713788" cy="46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29815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p:txBody>
          <a:bodyPr/>
          <a:lstStyle/>
          <a:p>
            <a:endParaRPr lang="en-US" smtClean="0"/>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l="17374" t="19418" r="27042" b="11951"/>
          <a:stretch>
            <a:fillRect/>
          </a:stretch>
        </p:blipFill>
        <p:spPr bwMode="auto">
          <a:xfrm>
            <a:off x="0" y="962025"/>
            <a:ext cx="7623175"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276600" y="0"/>
            <a:ext cx="5851525" cy="2133600"/>
          </a:xfrm>
          <a:solidFill>
            <a:srgbClr val="FFFF00"/>
          </a:solidFill>
        </p:spPr>
        <p:txBody>
          <a:bodyPr>
            <a:noAutofit/>
          </a:bodyPr>
          <a:lstStyle/>
          <a:p>
            <a:pPr>
              <a:defRPr/>
            </a:pPr>
            <a:r>
              <a:rPr lang="en-US" sz="3200" dirty="0" smtClean="0">
                <a:solidFill>
                  <a:srgbClr val="FF0000"/>
                </a:solidFill>
                <a:effectLst>
                  <a:outerShdw blurRad="38100" dist="38100" dir="2700000" algn="tl">
                    <a:srgbClr val="000000">
                      <a:alpha val="43137"/>
                    </a:srgbClr>
                  </a:outerShdw>
                </a:effectLst>
              </a:rPr>
              <a:t>Knowledge of bio-mechanics is useful to design hands, necks, heads for animatronic robots</a:t>
            </a:r>
            <a:endParaRPr lang="en-US" sz="32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9395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762000"/>
            <a:ext cx="8458200" cy="5181600"/>
          </a:xfrm>
          <a:solidFill>
            <a:schemeClr val="accent3">
              <a:lumMod val="40000"/>
              <a:lumOff val="60000"/>
            </a:schemeClr>
          </a:solidFill>
        </p:spPr>
        <p:txBody>
          <a:bodyPr>
            <a:normAutofit/>
          </a:bodyPr>
          <a:lstStyle/>
          <a:p>
            <a:pPr>
              <a:defRPr/>
            </a:pPr>
            <a:r>
              <a:rPr lang="en-US" sz="10300" dirty="0" smtClean="0"/>
              <a:t>Types of kinematic Systems</a:t>
            </a:r>
          </a:p>
        </p:txBody>
      </p:sp>
    </p:spTree>
    <p:extLst>
      <p:ext uri="{BB962C8B-B14F-4D97-AF65-F5344CB8AC3E}">
        <p14:creationId xmlns:p14="http://schemas.microsoft.com/office/powerpoint/2010/main" val="25604599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305800" cy="5867400"/>
          </a:xfrm>
          <a:solidFill>
            <a:srgbClr val="FFFF00"/>
          </a:solidFill>
        </p:spPr>
        <p:txBody>
          <a:bodyPr>
            <a:noAutofit/>
          </a:bodyPr>
          <a:lstStyle/>
          <a:p>
            <a:pPr>
              <a:defRPr/>
            </a:pPr>
            <a:r>
              <a:rPr lang="en-US" sz="9600" dirty="0" smtClean="0">
                <a:solidFill>
                  <a:srgbClr val="FF0000"/>
                </a:solidFill>
                <a:effectLst>
                  <a:outerShdw blurRad="38100" dist="38100" dir="2700000" algn="tl">
                    <a:srgbClr val="000000">
                      <a:alpha val="43137"/>
                    </a:srgbClr>
                  </a:outerShdw>
                </a:effectLst>
              </a:rPr>
              <a:t>Robot Arms for Space, </a:t>
            </a:r>
            <a:br>
              <a:rPr lang="en-US" sz="9600" dirty="0" smtClean="0">
                <a:solidFill>
                  <a:srgbClr val="FF0000"/>
                </a:solidFill>
                <a:effectLst>
                  <a:outerShdw blurRad="38100" dist="38100" dir="2700000" algn="tl">
                    <a:srgbClr val="000000">
                      <a:alpha val="43137"/>
                    </a:srgbClr>
                  </a:outerShdw>
                </a:effectLst>
              </a:rPr>
            </a:br>
            <a:r>
              <a:rPr lang="en-US" sz="9600" dirty="0" smtClean="0">
                <a:effectLst>
                  <a:outerShdw blurRad="38100" dist="38100" dir="2700000" algn="tl">
                    <a:srgbClr val="000000">
                      <a:alpha val="43137"/>
                    </a:srgbClr>
                  </a:outerShdw>
                </a:effectLst>
              </a:rPr>
              <a:t>All kinds of manipulators</a:t>
            </a:r>
            <a:endParaRPr lang="en-US" sz="9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80074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 y="33338"/>
            <a:ext cx="9148763" cy="1143000"/>
          </a:xfrm>
          <a:solidFill>
            <a:srgbClr val="FFFF00"/>
          </a:solidFill>
        </p:spPr>
        <p:txBody>
          <a:bodyPr>
            <a:normAutofit/>
          </a:bodyPr>
          <a:lstStyle/>
          <a:p>
            <a:pPr>
              <a:defRPr/>
            </a:pPr>
            <a:r>
              <a:rPr lang="en-US" sz="6600" dirty="0" smtClean="0">
                <a:solidFill>
                  <a:srgbClr val="FF0000"/>
                </a:solidFill>
                <a:effectLst>
                  <a:outerShdw blurRad="38100" dist="38100" dir="2700000" algn="tl">
                    <a:srgbClr val="000000">
                      <a:alpha val="43137"/>
                    </a:srgbClr>
                  </a:outerShdw>
                </a:effectLst>
              </a:rPr>
              <a:t>Robot Arms for Space</a:t>
            </a:r>
            <a:endParaRPr lang="en-US" sz="6600" dirty="0">
              <a:solidFill>
                <a:srgbClr val="FF0000"/>
              </a:solidFill>
              <a:effectLst>
                <a:outerShdw blurRad="38100" dist="38100" dir="2700000" algn="tl">
                  <a:srgbClr val="000000">
                    <a:alpha val="43137"/>
                  </a:srgbClr>
                </a:outerShdw>
              </a:effectLst>
            </a:endParaRPr>
          </a:p>
        </p:txBody>
      </p:sp>
      <p:sp>
        <p:nvSpPr>
          <p:cNvPr id="30723" name="Content Placeholder 2"/>
          <p:cNvSpPr>
            <a:spLocks noGrp="1"/>
          </p:cNvSpPr>
          <p:nvPr>
            <p:ph idx="1"/>
          </p:nvPr>
        </p:nvSpPr>
        <p:spPr/>
        <p:txBody>
          <a:bodyPr/>
          <a:lstStyle/>
          <a:p>
            <a:endParaRPr lang="en-US" smtClean="0"/>
          </a:p>
        </p:txBody>
      </p:sp>
      <p:pic>
        <p:nvPicPr>
          <p:cNvPr id="30724" name="Picture 2"/>
          <p:cNvPicPr>
            <a:picLocks noChangeAspect="1" noChangeArrowheads="1"/>
          </p:cNvPicPr>
          <p:nvPr/>
        </p:nvPicPr>
        <p:blipFill>
          <a:blip r:embed="rId2">
            <a:extLst>
              <a:ext uri="{28A0092B-C50C-407E-A947-70E740481C1C}">
                <a14:useLocalDpi xmlns:a14="http://schemas.microsoft.com/office/drawing/2010/main" val="0"/>
              </a:ext>
            </a:extLst>
          </a:blip>
          <a:srcRect l="14359" t="22568" r="18291" b="10017"/>
          <a:stretch>
            <a:fillRect/>
          </a:stretch>
        </p:blipFill>
        <p:spPr bwMode="auto">
          <a:xfrm>
            <a:off x="0" y="1136650"/>
            <a:ext cx="9144000" cy="572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2878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7938"/>
            <a:ext cx="9163050" cy="1363662"/>
          </a:xfrm>
          <a:solidFill>
            <a:srgbClr val="FFFF00"/>
          </a:solidFill>
        </p:spPr>
        <p:txBody>
          <a:bodyPr>
            <a:normAutofit/>
          </a:bodyPr>
          <a:lstStyle/>
          <a:p>
            <a:pPr>
              <a:defRPr/>
            </a:pPr>
            <a:r>
              <a:rPr lang="en-US" sz="6000" dirty="0" smtClean="0">
                <a:solidFill>
                  <a:srgbClr val="FF0000"/>
                </a:solidFill>
                <a:effectLst>
                  <a:outerShdw blurRad="38100" dist="38100" dir="2700000" algn="tl">
                    <a:srgbClr val="000000">
                      <a:alpha val="43137"/>
                    </a:srgbClr>
                  </a:outerShdw>
                </a:effectLst>
              </a:rPr>
              <a:t>Serial Robotic Manipulators</a:t>
            </a:r>
            <a:endParaRPr lang="en-US" sz="6000" dirty="0">
              <a:solidFill>
                <a:srgbClr val="FF0000"/>
              </a:solidFill>
              <a:effectLst>
                <a:outerShdw blurRad="38100" dist="38100" dir="2700000" algn="tl">
                  <a:srgbClr val="000000">
                    <a:alpha val="43137"/>
                  </a:srgbClr>
                </a:outerShdw>
              </a:effectLst>
            </a:endParaRPr>
          </a:p>
        </p:txBody>
      </p:sp>
      <p:sp>
        <p:nvSpPr>
          <p:cNvPr id="31747" name="Content Placeholder 2"/>
          <p:cNvSpPr>
            <a:spLocks noGrp="1"/>
          </p:cNvSpPr>
          <p:nvPr>
            <p:ph idx="1"/>
          </p:nvPr>
        </p:nvSpPr>
        <p:spPr/>
        <p:txBody>
          <a:bodyPr/>
          <a:lstStyle/>
          <a:p>
            <a:endParaRPr lang="en-US" smtClean="0"/>
          </a:p>
        </p:txBody>
      </p:sp>
      <p:pic>
        <p:nvPicPr>
          <p:cNvPr id="31748" name="Picture 2"/>
          <p:cNvPicPr>
            <a:picLocks noChangeAspect="1" noChangeArrowheads="1"/>
          </p:cNvPicPr>
          <p:nvPr/>
        </p:nvPicPr>
        <p:blipFill>
          <a:blip r:embed="rId2">
            <a:extLst>
              <a:ext uri="{28A0092B-C50C-407E-A947-70E740481C1C}">
                <a14:useLocalDpi xmlns:a14="http://schemas.microsoft.com/office/drawing/2010/main" val="0"/>
              </a:ext>
            </a:extLst>
          </a:blip>
          <a:srcRect l="52699" t="30032" r="11964" b="14667"/>
          <a:stretch>
            <a:fillRect/>
          </a:stretch>
        </p:blipFill>
        <p:spPr bwMode="auto">
          <a:xfrm>
            <a:off x="3379788" y="1219200"/>
            <a:ext cx="5764212"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6146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1600200"/>
          </a:xfrm>
          <a:solidFill>
            <a:srgbClr val="CCFFCC"/>
          </a:solidFill>
        </p:spPr>
        <p:txBody>
          <a:bodyPr/>
          <a:lstStyle/>
          <a:p>
            <a:pPr>
              <a:defRPr/>
            </a:pPr>
            <a:r>
              <a:rPr lang="en-US" sz="6600" smtClean="0"/>
              <a:t>Effectors and Actuators</a:t>
            </a:r>
          </a:p>
        </p:txBody>
      </p:sp>
      <p:sp>
        <p:nvSpPr>
          <p:cNvPr id="6147" name="Rectangle 3"/>
          <p:cNvSpPr>
            <a:spLocks noGrp="1" noChangeArrowheads="1"/>
          </p:cNvSpPr>
          <p:nvPr>
            <p:ph type="body" idx="1"/>
          </p:nvPr>
        </p:nvSpPr>
        <p:spPr>
          <a:xfrm>
            <a:off x="0" y="1676400"/>
            <a:ext cx="9144000" cy="5029200"/>
          </a:xfrm>
        </p:spPr>
        <p:txBody>
          <a:bodyPr>
            <a:normAutofit lnSpcReduction="10000"/>
          </a:bodyPr>
          <a:lstStyle/>
          <a:p>
            <a:pPr>
              <a:spcBef>
                <a:spcPts val="500"/>
              </a:spcBef>
              <a:spcAft>
                <a:spcPts val="500"/>
              </a:spcAft>
            </a:pPr>
            <a:r>
              <a:rPr lang="en-US" sz="2800" smtClean="0"/>
              <a:t>An </a:t>
            </a:r>
            <a:r>
              <a:rPr lang="en-US" sz="2800" b="1" i="1" smtClean="0">
                <a:solidFill>
                  <a:schemeClr val="accent2"/>
                </a:solidFill>
              </a:rPr>
              <a:t>effector</a:t>
            </a:r>
            <a:r>
              <a:rPr lang="en-US" sz="2800" smtClean="0"/>
              <a:t> is any device that </a:t>
            </a:r>
            <a:r>
              <a:rPr lang="en-US" sz="2800" u="sng" smtClean="0"/>
              <a:t>affects the environment</a:t>
            </a:r>
            <a:r>
              <a:rPr lang="en-US" sz="2800" smtClean="0"/>
              <a:t>. </a:t>
            </a:r>
          </a:p>
          <a:p>
            <a:pPr>
              <a:spcBef>
                <a:spcPts val="500"/>
              </a:spcBef>
              <a:spcAft>
                <a:spcPts val="500"/>
              </a:spcAft>
            </a:pPr>
            <a:r>
              <a:rPr lang="en-US" sz="2800" smtClean="0"/>
              <a:t>A robot's effector is </a:t>
            </a:r>
            <a:r>
              <a:rPr lang="en-US" sz="2800" smtClean="0">
                <a:solidFill>
                  <a:schemeClr val="accent2"/>
                </a:solidFill>
              </a:rPr>
              <a:t>under the control</a:t>
            </a:r>
            <a:r>
              <a:rPr lang="en-US" sz="2800" smtClean="0"/>
              <a:t> of the robot. </a:t>
            </a:r>
          </a:p>
          <a:p>
            <a:pPr>
              <a:spcBef>
                <a:spcPts val="500"/>
              </a:spcBef>
              <a:spcAft>
                <a:spcPts val="500"/>
              </a:spcAft>
            </a:pPr>
            <a:r>
              <a:rPr lang="en-US" sz="2800" b="1" smtClean="0">
                <a:solidFill>
                  <a:srgbClr val="FF5050"/>
                </a:solidFill>
              </a:rPr>
              <a:t>Effectors:</a:t>
            </a:r>
            <a:endParaRPr lang="en-US" sz="2800" smtClean="0"/>
          </a:p>
          <a:p>
            <a:pPr lvl="1">
              <a:spcBef>
                <a:spcPts val="500"/>
              </a:spcBef>
              <a:spcAft>
                <a:spcPts val="500"/>
              </a:spcAft>
            </a:pPr>
            <a:r>
              <a:rPr lang="en-US" sz="2400" smtClean="0"/>
              <a:t>legs,</a:t>
            </a:r>
          </a:p>
          <a:p>
            <a:pPr lvl="1">
              <a:spcBef>
                <a:spcPts val="500"/>
              </a:spcBef>
              <a:spcAft>
                <a:spcPts val="500"/>
              </a:spcAft>
            </a:pPr>
            <a:r>
              <a:rPr lang="en-US" sz="2400" smtClean="0"/>
              <a:t>wheels,</a:t>
            </a:r>
          </a:p>
          <a:p>
            <a:pPr lvl="1">
              <a:spcBef>
                <a:spcPts val="500"/>
              </a:spcBef>
              <a:spcAft>
                <a:spcPts val="500"/>
              </a:spcAft>
            </a:pPr>
            <a:r>
              <a:rPr lang="en-US" sz="2400" smtClean="0"/>
              <a:t>arms,</a:t>
            </a:r>
          </a:p>
          <a:p>
            <a:pPr lvl="1">
              <a:spcBef>
                <a:spcPts val="500"/>
              </a:spcBef>
              <a:spcAft>
                <a:spcPts val="500"/>
              </a:spcAft>
            </a:pPr>
            <a:r>
              <a:rPr lang="en-US" sz="2400" smtClean="0"/>
              <a:t>fingers. </a:t>
            </a:r>
          </a:p>
          <a:p>
            <a:pPr>
              <a:spcBef>
                <a:spcPts val="500"/>
              </a:spcBef>
              <a:spcAft>
                <a:spcPts val="500"/>
              </a:spcAft>
            </a:pPr>
            <a:r>
              <a:rPr lang="en-US" sz="2800" smtClean="0"/>
              <a:t>The role of the </a:t>
            </a:r>
            <a:r>
              <a:rPr lang="en-US" sz="2800" b="1" smtClean="0">
                <a:solidFill>
                  <a:srgbClr val="FF6600"/>
                </a:solidFill>
              </a:rPr>
              <a:t>controller</a:t>
            </a:r>
            <a:r>
              <a:rPr lang="en-US" sz="2800" smtClean="0"/>
              <a:t> is to get the effectors to </a:t>
            </a:r>
            <a:r>
              <a:rPr lang="en-US" sz="2800" u="sng" smtClean="0">
                <a:solidFill>
                  <a:schemeClr val="accent2"/>
                </a:solidFill>
              </a:rPr>
              <a:t>produce the desired effect on the environment</a:t>
            </a:r>
            <a:r>
              <a:rPr lang="en-US" sz="2800" smtClean="0"/>
              <a:t>, </a:t>
            </a:r>
          </a:p>
          <a:p>
            <a:pPr lvl="1">
              <a:spcBef>
                <a:spcPts val="500"/>
              </a:spcBef>
              <a:spcAft>
                <a:spcPts val="500"/>
              </a:spcAft>
            </a:pPr>
            <a:r>
              <a:rPr lang="en-US" sz="2400" u="sng" smtClean="0"/>
              <a:t>this is based on the robot's task.</a:t>
            </a:r>
            <a:r>
              <a:rPr lang="en-US" sz="2400" smtClean="0"/>
              <a:t> </a:t>
            </a:r>
          </a:p>
        </p:txBody>
      </p:sp>
    </p:spTree>
    <p:extLst>
      <p:ext uri="{BB962C8B-B14F-4D97-AF65-F5344CB8AC3E}">
        <p14:creationId xmlns:p14="http://schemas.microsoft.com/office/powerpoint/2010/main" val="3594812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 y="7938"/>
            <a:ext cx="9163050" cy="1363662"/>
          </a:xfrm>
          <a:solidFill>
            <a:srgbClr val="FFFF00"/>
          </a:solidFill>
        </p:spPr>
        <p:txBody>
          <a:bodyPr>
            <a:normAutofit/>
          </a:bodyPr>
          <a:lstStyle/>
          <a:p>
            <a:pPr>
              <a:defRPr/>
            </a:pPr>
            <a:r>
              <a:rPr lang="en-US" sz="6000" dirty="0" smtClean="0">
                <a:solidFill>
                  <a:srgbClr val="FF0000"/>
                </a:solidFill>
                <a:effectLst>
                  <a:outerShdw blurRad="38100" dist="38100" dir="2700000" algn="tl">
                    <a:srgbClr val="000000">
                      <a:alpha val="43137"/>
                    </a:srgbClr>
                  </a:outerShdw>
                </a:effectLst>
              </a:rPr>
              <a:t>Serial Robotic Manipulators</a:t>
            </a:r>
            <a:endParaRPr lang="en-US" sz="6000" dirty="0">
              <a:solidFill>
                <a:srgbClr val="FF0000"/>
              </a:solidFill>
              <a:effectLst>
                <a:outerShdw blurRad="38100" dist="38100" dir="2700000" algn="tl">
                  <a:srgbClr val="000000">
                    <a:alpha val="43137"/>
                  </a:srgbClr>
                </a:outerShdw>
              </a:effectLst>
            </a:endParaRPr>
          </a:p>
        </p:txBody>
      </p:sp>
      <p:sp>
        <p:nvSpPr>
          <p:cNvPr id="32771" name="Content Placeholder 2"/>
          <p:cNvSpPr>
            <a:spLocks noGrp="1"/>
          </p:cNvSpPr>
          <p:nvPr>
            <p:ph idx="1"/>
          </p:nvPr>
        </p:nvSpPr>
        <p:spPr>
          <a:xfrm>
            <a:off x="222250" y="1477963"/>
            <a:ext cx="6781800" cy="2209800"/>
          </a:xfrm>
          <a:solidFill>
            <a:schemeClr val="bg2"/>
          </a:solidFill>
        </p:spPr>
        <p:txBody>
          <a:bodyPr/>
          <a:lstStyle/>
          <a:p>
            <a:r>
              <a:rPr lang="en-US" smtClean="0"/>
              <a:t>Serial chain of robotic links and joints.</a:t>
            </a:r>
          </a:p>
          <a:p>
            <a:pPr lvl="1"/>
            <a:r>
              <a:rPr lang="en-US" smtClean="0"/>
              <a:t>Large workspace</a:t>
            </a:r>
          </a:p>
          <a:p>
            <a:pPr lvl="1"/>
            <a:r>
              <a:rPr lang="en-US" smtClean="0"/>
              <a:t>Low stiffness</a:t>
            </a:r>
          </a:p>
          <a:p>
            <a:pPr lvl="1"/>
            <a:r>
              <a:rPr lang="en-US" smtClean="0"/>
              <a:t>Cumulative errors from link to link</a:t>
            </a:r>
          </a:p>
        </p:txBody>
      </p:sp>
      <p:sp>
        <p:nvSpPr>
          <p:cNvPr id="5" name="Content Placeholder 2"/>
          <p:cNvSpPr txBox="1">
            <a:spLocks/>
          </p:cNvSpPr>
          <p:nvPr/>
        </p:nvSpPr>
        <p:spPr>
          <a:xfrm>
            <a:off x="611188" y="4017963"/>
            <a:ext cx="8229600" cy="2611437"/>
          </a:xfrm>
          <a:prstGeom prst="rect">
            <a:avLst/>
          </a:prstGeom>
          <a:solidFill>
            <a:srgbClr val="FFFF00"/>
          </a:solidFill>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800" dirty="0" smtClean="0">
                <a:solidFill>
                  <a:srgbClr val="FF0000"/>
                </a:solidFill>
                <a:effectLst>
                  <a:outerShdw blurRad="38100" dist="38100" dir="2700000" algn="tl">
                    <a:srgbClr val="000000">
                      <a:alpha val="43137"/>
                    </a:srgbClr>
                  </a:outerShdw>
                </a:effectLst>
              </a:rPr>
              <a:t>Proximal Link </a:t>
            </a:r>
            <a:r>
              <a:rPr lang="en-US" sz="2800" dirty="0" smtClean="0"/>
              <a:t>– closer to the base</a:t>
            </a:r>
          </a:p>
          <a:p>
            <a:pPr>
              <a:defRPr/>
            </a:pPr>
            <a:r>
              <a:rPr lang="en-US" sz="2800" b="1" dirty="0" smtClean="0">
                <a:solidFill>
                  <a:srgbClr val="FF0000"/>
                </a:solidFill>
                <a:effectLst>
                  <a:outerShdw blurRad="38100" dist="38100" dir="2700000" algn="tl">
                    <a:srgbClr val="000000">
                      <a:alpha val="43137"/>
                    </a:srgbClr>
                  </a:outerShdw>
                </a:effectLst>
              </a:rPr>
              <a:t>Distal Link </a:t>
            </a:r>
            <a:r>
              <a:rPr lang="en-US" sz="2800" dirty="0" smtClean="0"/>
              <a:t>– farther from the base</a:t>
            </a:r>
          </a:p>
          <a:p>
            <a:pPr>
              <a:defRPr/>
            </a:pPr>
            <a:r>
              <a:rPr lang="en-US" sz="2800" dirty="0" smtClean="0"/>
              <a:t>Proximal links carry the weight and load of distal links</a:t>
            </a:r>
          </a:p>
          <a:p>
            <a:pPr>
              <a:defRPr/>
            </a:pPr>
            <a:r>
              <a:rPr lang="en-US" sz="2800" dirty="0" smtClean="0"/>
              <a:t>Actuation of proximal joints affects distal links.</a:t>
            </a:r>
          </a:p>
          <a:p>
            <a:pPr>
              <a:defRPr/>
            </a:pPr>
            <a:r>
              <a:rPr lang="en-US" sz="2800" dirty="0" smtClean="0"/>
              <a:t>Limited load-carrying capability at the end effector.</a:t>
            </a:r>
            <a:endParaRPr lang="en-US" sz="2800" dirty="0"/>
          </a:p>
        </p:txBody>
      </p:sp>
    </p:spTree>
    <p:extLst>
      <p:ext uri="{BB962C8B-B14F-4D97-AF65-F5344CB8AC3E}">
        <p14:creationId xmlns:p14="http://schemas.microsoft.com/office/powerpoint/2010/main" val="17991026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3795" name="Content Placeholder 2"/>
          <p:cNvSpPr>
            <a:spLocks noGrp="1"/>
          </p:cNvSpPr>
          <p:nvPr>
            <p:ph idx="1"/>
          </p:nvPr>
        </p:nvSpPr>
        <p:spPr/>
        <p:txBody>
          <a:bodyPr/>
          <a:lstStyle/>
          <a:p>
            <a:endParaRPr lang="en-US" smtClean="0"/>
          </a:p>
        </p:txBody>
      </p:sp>
      <p:pic>
        <p:nvPicPr>
          <p:cNvPr id="33796" name="Picture 2"/>
          <p:cNvPicPr>
            <a:picLocks noChangeAspect="1" noChangeArrowheads="1"/>
          </p:cNvPicPr>
          <p:nvPr/>
        </p:nvPicPr>
        <p:blipFill>
          <a:blip r:embed="rId2">
            <a:extLst>
              <a:ext uri="{28A0092B-C50C-407E-A947-70E740481C1C}">
                <a14:useLocalDpi xmlns:a14="http://schemas.microsoft.com/office/drawing/2010/main" val="0"/>
              </a:ext>
            </a:extLst>
          </a:blip>
          <a:srcRect l="23761" t="15590" r="12650" b="7008"/>
          <a:stretch>
            <a:fillRect/>
          </a:stretch>
        </p:blipFill>
        <p:spPr bwMode="auto">
          <a:xfrm>
            <a:off x="422275" y="211138"/>
            <a:ext cx="8721725" cy="663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9476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4819" name="Content Placeholder 2"/>
          <p:cNvSpPr>
            <a:spLocks noGrp="1"/>
          </p:cNvSpPr>
          <p:nvPr>
            <p:ph idx="1"/>
          </p:nvPr>
        </p:nvSpPr>
        <p:spPr/>
        <p:txBody>
          <a:bodyPr/>
          <a:lstStyle/>
          <a:p>
            <a:endParaRPr lang="en-US" smtClean="0"/>
          </a:p>
        </p:txBody>
      </p:sp>
      <p:pic>
        <p:nvPicPr>
          <p:cNvPr id="34820" name="Picture 2"/>
          <p:cNvPicPr>
            <a:picLocks noChangeAspect="1" noChangeArrowheads="1"/>
          </p:cNvPicPr>
          <p:nvPr/>
        </p:nvPicPr>
        <p:blipFill>
          <a:blip r:embed="rId2">
            <a:extLst>
              <a:ext uri="{28A0092B-C50C-407E-A947-70E740481C1C}">
                <a14:useLocalDpi xmlns:a14="http://schemas.microsoft.com/office/drawing/2010/main" val="0"/>
              </a:ext>
            </a:extLst>
          </a:blip>
          <a:srcRect l="13161" t="13400" r="17438" b="7829"/>
          <a:stretch>
            <a:fillRect/>
          </a:stretch>
        </p:blipFill>
        <p:spPr bwMode="auto">
          <a:xfrm>
            <a:off x="0" y="266700"/>
            <a:ext cx="9144000" cy="648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2913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5843" name="Content Placeholder 2"/>
          <p:cNvSpPr>
            <a:spLocks noGrp="1"/>
          </p:cNvSpPr>
          <p:nvPr>
            <p:ph idx="1"/>
          </p:nvPr>
        </p:nvSpPr>
        <p:spPr/>
        <p:txBody>
          <a:bodyPr/>
          <a:lstStyle/>
          <a:p>
            <a:endParaRPr lang="en-US" smtClean="0"/>
          </a:p>
        </p:txBody>
      </p:sp>
      <p:pic>
        <p:nvPicPr>
          <p:cNvPr id="35844" name="Picture 2"/>
          <p:cNvPicPr>
            <a:picLocks noChangeAspect="1" noChangeArrowheads="1"/>
          </p:cNvPicPr>
          <p:nvPr/>
        </p:nvPicPr>
        <p:blipFill>
          <a:blip r:embed="rId2">
            <a:extLst>
              <a:ext uri="{28A0092B-C50C-407E-A947-70E740481C1C}">
                <a14:useLocalDpi xmlns:a14="http://schemas.microsoft.com/office/drawing/2010/main" val="0"/>
              </a:ext>
            </a:extLst>
          </a:blip>
          <a:srcRect l="21368" t="18053" r="10941" b="12206"/>
          <a:stretch>
            <a:fillRect/>
          </a:stretch>
        </p:blipFill>
        <p:spPr bwMode="auto">
          <a:xfrm>
            <a:off x="34925" y="722313"/>
            <a:ext cx="9109075" cy="586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8041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38"/>
            <a:ext cx="9144000" cy="1143000"/>
          </a:xfrm>
          <a:solidFill>
            <a:srgbClr val="FFFF00"/>
          </a:solidFill>
        </p:spPr>
        <p:txBody>
          <a:bodyPr>
            <a:noAutofit/>
          </a:bodyPr>
          <a:lstStyle/>
          <a:p>
            <a:pPr>
              <a:defRPr/>
            </a:pPr>
            <a:r>
              <a:rPr lang="en-US" sz="5400" dirty="0" smtClean="0">
                <a:solidFill>
                  <a:srgbClr val="FF0000"/>
                </a:solidFill>
                <a:effectLst>
                  <a:outerShdw blurRad="38100" dist="38100" dir="2700000" algn="tl">
                    <a:srgbClr val="000000">
                      <a:alpha val="43137"/>
                    </a:srgbClr>
                  </a:outerShdw>
                </a:effectLst>
              </a:rPr>
              <a:t>Parallel Robotic Mechanisms</a:t>
            </a:r>
            <a:endParaRPr lang="en-US" sz="5400" dirty="0">
              <a:solidFill>
                <a:srgbClr val="FF0000"/>
              </a:solidFill>
              <a:effectLst>
                <a:outerShdw blurRad="38100" dist="38100" dir="2700000" algn="tl">
                  <a:srgbClr val="000000">
                    <a:alpha val="43137"/>
                  </a:srgbClr>
                </a:outerShdw>
              </a:effectLst>
            </a:endParaRPr>
          </a:p>
        </p:txBody>
      </p:sp>
      <p:sp>
        <p:nvSpPr>
          <p:cNvPr id="36867" name="Content Placeholder 2"/>
          <p:cNvSpPr>
            <a:spLocks noGrp="1"/>
          </p:cNvSpPr>
          <p:nvPr>
            <p:ph idx="1"/>
          </p:nvPr>
        </p:nvSpPr>
        <p:spPr/>
        <p:txBody>
          <a:bodyPr/>
          <a:lstStyle/>
          <a:p>
            <a:endParaRPr lang="en-US" smtClean="0"/>
          </a:p>
        </p:txBody>
      </p:sp>
      <p:pic>
        <p:nvPicPr>
          <p:cNvPr id="36868" name="Picture 2"/>
          <p:cNvPicPr>
            <a:picLocks noChangeAspect="1" noChangeArrowheads="1"/>
          </p:cNvPicPr>
          <p:nvPr/>
        </p:nvPicPr>
        <p:blipFill>
          <a:blip r:embed="rId2">
            <a:extLst>
              <a:ext uri="{28A0092B-C50C-407E-A947-70E740481C1C}">
                <a14:useLocalDpi xmlns:a14="http://schemas.microsoft.com/office/drawing/2010/main" val="0"/>
              </a:ext>
            </a:extLst>
          </a:blip>
          <a:srcRect l="14700" t="21228" r="18291" b="37222"/>
          <a:stretch>
            <a:fillRect/>
          </a:stretch>
        </p:blipFill>
        <p:spPr bwMode="auto">
          <a:xfrm>
            <a:off x="36513" y="1676400"/>
            <a:ext cx="9191625"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515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338"/>
            <a:ext cx="9144000" cy="1143000"/>
          </a:xfrm>
          <a:solidFill>
            <a:srgbClr val="FFFF00"/>
          </a:solidFill>
        </p:spPr>
        <p:txBody>
          <a:bodyPr>
            <a:noAutofit/>
          </a:bodyPr>
          <a:lstStyle/>
          <a:p>
            <a:pPr>
              <a:defRPr/>
            </a:pPr>
            <a:r>
              <a:rPr lang="en-US" sz="5400" dirty="0" smtClean="0">
                <a:solidFill>
                  <a:srgbClr val="FF0000"/>
                </a:solidFill>
                <a:effectLst>
                  <a:outerShdw blurRad="38100" dist="38100" dir="2700000" algn="tl">
                    <a:srgbClr val="000000">
                      <a:alpha val="43137"/>
                    </a:srgbClr>
                  </a:outerShdw>
                </a:effectLst>
              </a:rPr>
              <a:t>Parallel Robotic Mechanisms</a:t>
            </a:r>
            <a:endParaRPr lang="en-US" sz="5400"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85000" lnSpcReduction="20000"/>
          </a:bodyPr>
          <a:lstStyle/>
          <a:p>
            <a:pPr>
              <a:defRPr/>
            </a:pPr>
            <a:r>
              <a:rPr lang="en-US" dirty="0" smtClean="0"/>
              <a:t>End plate is directly actuated by multiple links and joints.</a:t>
            </a:r>
          </a:p>
          <a:p>
            <a:pPr>
              <a:defRPr/>
            </a:pPr>
            <a:r>
              <a:rPr lang="en-US" dirty="0" smtClean="0"/>
              <a:t>Multiple links and joints are called a kinematic chain.</a:t>
            </a:r>
          </a:p>
          <a:p>
            <a:pPr>
              <a:defRPr/>
            </a:pPr>
            <a:r>
              <a:rPr lang="en-US" dirty="0" smtClean="0"/>
              <a:t>The workspace is restricted</a:t>
            </a:r>
          </a:p>
          <a:p>
            <a:pPr>
              <a:defRPr/>
            </a:pPr>
            <a:r>
              <a:rPr lang="en-US" dirty="0" smtClean="0"/>
              <a:t>Common link-joint configuration</a:t>
            </a:r>
          </a:p>
          <a:p>
            <a:pPr>
              <a:defRPr/>
            </a:pPr>
            <a:r>
              <a:rPr lang="en-US" dirty="0" smtClean="0"/>
              <a:t>This can serve as Pick-and-Place Robot</a:t>
            </a:r>
          </a:p>
          <a:p>
            <a:pPr>
              <a:defRPr/>
            </a:pPr>
            <a:r>
              <a:rPr lang="en-US" dirty="0" smtClean="0"/>
              <a:t>Light construction</a:t>
            </a:r>
          </a:p>
          <a:p>
            <a:pPr>
              <a:defRPr/>
            </a:pPr>
            <a:r>
              <a:rPr lang="en-US" dirty="0" smtClean="0"/>
              <a:t>Stiffness</a:t>
            </a:r>
          </a:p>
          <a:p>
            <a:pPr>
              <a:defRPr/>
            </a:pPr>
            <a:r>
              <a:rPr lang="en-US" dirty="0" smtClean="0"/>
              <a:t>High load-carrying capacity.</a:t>
            </a:r>
            <a:br>
              <a:rPr lang="en-US" dirty="0" smtClean="0"/>
            </a:br>
            <a:endParaRPr lang="en-US" dirty="0" smtClean="0"/>
          </a:p>
          <a:p>
            <a:pPr>
              <a:defRPr/>
            </a:pPr>
            <a:r>
              <a:rPr lang="en-US" dirty="0" smtClean="0"/>
              <a:t>We use it for waist in MCECS BOT.</a:t>
            </a:r>
            <a:endParaRPr lang="en-US" dirty="0"/>
          </a:p>
        </p:txBody>
      </p:sp>
    </p:spTree>
    <p:extLst>
      <p:ext uri="{BB962C8B-B14F-4D97-AF65-F5344CB8AC3E}">
        <p14:creationId xmlns:p14="http://schemas.microsoft.com/office/powerpoint/2010/main" val="36727827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762000"/>
            <a:ext cx="8458200" cy="5181600"/>
          </a:xfrm>
          <a:solidFill>
            <a:schemeClr val="accent3">
              <a:lumMod val="40000"/>
              <a:lumOff val="60000"/>
            </a:schemeClr>
          </a:solidFill>
        </p:spPr>
        <p:txBody>
          <a:bodyPr>
            <a:normAutofit/>
          </a:bodyPr>
          <a:lstStyle/>
          <a:p>
            <a:pPr>
              <a:defRPr/>
            </a:pPr>
            <a:r>
              <a:rPr lang="en-US" sz="10300" dirty="0" smtClean="0"/>
              <a:t>Manipulation</a:t>
            </a:r>
          </a:p>
        </p:txBody>
      </p:sp>
    </p:spTree>
    <p:extLst>
      <p:ext uri="{BB962C8B-B14F-4D97-AF65-F5344CB8AC3E}">
        <p14:creationId xmlns:p14="http://schemas.microsoft.com/office/powerpoint/2010/main" val="22597142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52400" y="381000"/>
            <a:ext cx="8534400" cy="5867400"/>
          </a:xfrm>
          <a:solidFill>
            <a:srgbClr val="FFFF00"/>
          </a:solidFill>
        </p:spPr>
        <p:txBody>
          <a:bodyPr/>
          <a:lstStyle/>
          <a:p>
            <a:pPr>
              <a:defRPr/>
            </a:pPr>
            <a:r>
              <a:rPr lang="en-US" sz="10600" dirty="0" smtClean="0"/>
              <a:t>Manipulation</a:t>
            </a:r>
          </a:p>
        </p:txBody>
      </p:sp>
    </p:spTree>
    <p:extLst>
      <p:ext uri="{BB962C8B-B14F-4D97-AF65-F5344CB8AC3E}">
        <p14:creationId xmlns:p14="http://schemas.microsoft.com/office/powerpoint/2010/main" val="24524975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0"/>
            <a:ext cx="9144000" cy="1752600"/>
          </a:xfrm>
          <a:solidFill>
            <a:srgbClr val="CCFFCC"/>
          </a:solidFill>
        </p:spPr>
        <p:txBody>
          <a:bodyPr/>
          <a:lstStyle/>
          <a:p>
            <a:pPr>
              <a:defRPr/>
            </a:pPr>
            <a:r>
              <a:rPr lang="en-US" sz="10600" b="0" smtClean="0"/>
              <a:t>Manipulation</a:t>
            </a:r>
          </a:p>
        </p:txBody>
      </p:sp>
      <p:sp>
        <p:nvSpPr>
          <p:cNvPr id="39939" name="Rectangle 3"/>
          <p:cNvSpPr>
            <a:spLocks noGrp="1" noChangeArrowheads="1"/>
          </p:cNvSpPr>
          <p:nvPr>
            <p:ph type="body" idx="1"/>
          </p:nvPr>
        </p:nvSpPr>
        <p:spPr>
          <a:xfrm>
            <a:off x="0" y="1828800"/>
            <a:ext cx="9144000" cy="5029200"/>
          </a:xfrm>
        </p:spPr>
        <p:txBody>
          <a:bodyPr/>
          <a:lstStyle/>
          <a:p>
            <a:pPr>
              <a:lnSpc>
                <a:spcPct val="90000"/>
              </a:lnSpc>
              <a:spcBef>
                <a:spcPts val="500"/>
              </a:spcBef>
              <a:spcAft>
                <a:spcPts val="500"/>
              </a:spcAft>
            </a:pPr>
            <a:r>
              <a:rPr lang="en-US" sz="2800" smtClean="0"/>
              <a:t>In locomotion (</a:t>
            </a:r>
            <a:r>
              <a:rPr lang="en-US" sz="2800" smtClean="0">
                <a:solidFill>
                  <a:srgbClr val="FF5050"/>
                </a:solidFill>
              </a:rPr>
              <a:t>mobile robot</a:t>
            </a:r>
            <a:r>
              <a:rPr lang="en-US" sz="2800" smtClean="0"/>
              <a:t>), the </a:t>
            </a:r>
            <a:r>
              <a:rPr lang="en-US" sz="2800" u="sng" smtClean="0"/>
              <a:t>body of the robot is moved</a:t>
            </a:r>
            <a:r>
              <a:rPr lang="en-US" sz="2800" smtClean="0"/>
              <a:t> to get to a particular position and orientation.</a:t>
            </a:r>
          </a:p>
          <a:p>
            <a:pPr>
              <a:lnSpc>
                <a:spcPct val="90000"/>
              </a:lnSpc>
              <a:spcBef>
                <a:spcPts val="500"/>
              </a:spcBef>
              <a:spcAft>
                <a:spcPts val="500"/>
              </a:spcAft>
            </a:pPr>
            <a:endParaRPr lang="en-US" sz="2800" smtClean="0"/>
          </a:p>
          <a:p>
            <a:pPr>
              <a:lnSpc>
                <a:spcPct val="90000"/>
              </a:lnSpc>
              <a:spcBef>
                <a:spcPts val="500"/>
              </a:spcBef>
              <a:spcAft>
                <a:spcPts val="500"/>
              </a:spcAft>
            </a:pPr>
            <a:r>
              <a:rPr lang="en-US" sz="2800" smtClean="0"/>
              <a:t>In contrast - a </a:t>
            </a:r>
            <a:r>
              <a:rPr lang="en-US" sz="2800" smtClean="0">
                <a:solidFill>
                  <a:srgbClr val="FF5050"/>
                </a:solidFill>
              </a:rPr>
              <a:t>manipulator</a:t>
            </a:r>
            <a:r>
              <a:rPr lang="en-US" sz="2800" smtClean="0"/>
              <a:t> </a:t>
            </a:r>
            <a:r>
              <a:rPr lang="en-US" sz="2800" smtClean="0">
                <a:solidFill>
                  <a:schemeClr val="accent2"/>
                </a:solidFill>
              </a:rPr>
              <a:t>moves itself</a:t>
            </a:r>
          </a:p>
          <a:p>
            <a:pPr lvl="1">
              <a:lnSpc>
                <a:spcPct val="90000"/>
              </a:lnSpc>
              <a:spcBef>
                <a:spcPts val="500"/>
              </a:spcBef>
              <a:spcAft>
                <a:spcPts val="500"/>
              </a:spcAft>
            </a:pPr>
            <a:r>
              <a:rPr lang="en-US" sz="2400" smtClean="0"/>
              <a:t> typically to get the </a:t>
            </a:r>
            <a:r>
              <a:rPr lang="en-US" sz="2400" b="1" i="1" smtClean="0">
                <a:solidFill>
                  <a:srgbClr val="FF6600"/>
                </a:solidFill>
              </a:rPr>
              <a:t>end effector</a:t>
            </a:r>
            <a:r>
              <a:rPr lang="en-US" sz="2400" smtClean="0"/>
              <a:t> (e.g., the hand, the finger, the fingertip) </a:t>
            </a:r>
          </a:p>
          <a:p>
            <a:pPr lvl="1">
              <a:lnSpc>
                <a:spcPct val="90000"/>
              </a:lnSpc>
              <a:spcBef>
                <a:spcPts val="500"/>
              </a:spcBef>
              <a:spcAft>
                <a:spcPts val="500"/>
              </a:spcAft>
            </a:pPr>
            <a:r>
              <a:rPr lang="en-US" sz="2400" smtClean="0"/>
              <a:t>to the </a:t>
            </a:r>
            <a:r>
              <a:rPr lang="en-US" sz="2400" b="1" i="1" smtClean="0">
                <a:solidFill>
                  <a:srgbClr val="FF6600"/>
                </a:solidFill>
              </a:rPr>
              <a:t>desired 3D position and orientation</a:t>
            </a:r>
            <a:r>
              <a:rPr lang="en-US" sz="2400" smtClean="0"/>
              <a:t>. </a:t>
            </a:r>
          </a:p>
          <a:p>
            <a:pPr>
              <a:lnSpc>
                <a:spcPct val="90000"/>
              </a:lnSpc>
              <a:spcBef>
                <a:spcPts val="500"/>
              </a:spcBef>
              <a:spcAft>
                <a:spcPts val="500"/>
              </a:spcAft>
            </a:pPr>
            <a:endParaRPr lang="en-US" sz="2800" smtClean="0"/>
          </a:p>
          <a:p>
            <a:pPr>
              <a:lnSpc>
                <a:spcPct val="90000"/>
              </a:lnSpc>
              <a:spcBef>
                <a:spcPts val="500"/>
              </a:spcBef>
              <a:spcAft>
                <a:spcPts val="500"/>
              </a:spcAft>
            </a:pPr>
            <a:r>
              <a:rPr lang="en-US" sz="2800" smtClean="0"/>
              <a:t>So imagine having to </a:t>
            </a:r>
            <a:r>
              <a:rPr lang="en-US" sz="2800" smtClean="0">
                <a:solidFill>
                  <a:schemeClr val="accent2"/>
                </a:solidFill>
              </a:rPr>
              <a:t>touch a specific point in 3D</a:t>
            </a:r>
            <a:r>
              <a:rPr lang="en-US" sz="2800" smtClean="0"/>
              <a:t> space with the </a:t>
            </a:r>
            <a:r>
              <a:rPr lang="en-US" sz="2800" smtClean="0">
                <a:solidFill>
                  <a:srgbClr val="FF6600"/>
                </a:solidFill>
              </a:rPr>
              <a:t>tip of your index finger</a:t>
            </a:r>
            <a:r>
              <a:rPr lang="en-US" sz="2800" smtClean="0"/>
              <a:t>; </a:t>
            </a:r>
          </a:p>
          <a:p>
            <a:pPr lvl="1">
              <a:lnSpc>
                <a:spcPct val="90000"/>
              </a:lnSpc>
              <a:spcBef>
                <a:spcPts val="500"/>
              </a:spcBef>
              <a:spcAft>
                <a:spcPts val="500"/>
              </a:spcAft>
            </a:pPr>
            <a:r>
              <a:rPr lang="en-US" sz="2400" smtClean="0"/>
              <a:t>that's what a typical manipulator has to do. </a:t>
            </a:r>
          </a:p>
        </p:txBody>
      </p:sp>
    </p:spTree>
    <p:extLst>
      <p:ext uri="{BB962C8B-B14F-4D97-AF65-F5344CB8AC3E}">
        <p14:creationId xmlns:p14="http://schemas.microsoft.com/office/powerpoint/2010/main" val="27854748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914400"/>
          </a:xfrm>
        </p:spPr>
        <p:txBody>
          <a:bodyPr/>
          <a:lstStyle/>
          <a:p>
            <a:pPr>
              <a:defRPr/>
            </a:pPr>
            <a:r>
              <a:rPr lang="en-US" b="0" smtClean="0"/>
              <a:t>Issues in Manipulation</a:t>
            </a:r>
          </a:p>
        </p:txBody>
      </p:sp>
      <p:sp>
        <p:nvSpPr>
          <p:cNvPr id="40963" name="Rectangle 3"/>
          <p:cNvSpPr>
            <a:spLocks noGrp="1" noChangeArrowheads="1"/>
          </p:cNvSpPr>
          <p:nvPr>
            <p:ph type="body" idx="1"/>
          </p:nvPr>
        </p:nvSpPr>
        <p:spPr>
          <a:xfrm>
            <a:off x="0" y="990600"/>
            <a:ext cx="9144000" cy="5638800"/>
          </a:xfrm>
        </p:spPr>
        <p:txBody>
          <a:bodyPr/>
          <a:lstStyle/>
          <a:p>
            <a:pPr>
              <a:spcBef>
                <a:spcPts val="500"/>
              </a:spcBef>
              <a:spcAft>
                <a:spcPts val="500"/>
              </a:spcAft>
            </a:pPr>
            <a:r>
              <a:rPr lang="en-US" sz="2400" smtClean="0"/>
              <a:t>In addition: manipulators need to:</a:t>
            </a:r>
          </a:p>
          <a:p>
            <a:pPr lvl="1">
              <a:spcBef>
                <a:spcPts val="500"/>
              </a:spcBef>
              <a:spcAft>
                <a:spcPts val="500"/>
              </a:spcAft>
            </a:pPr>
            <a:r>
              <a:rPr lang="en-US" sz="2000" smtClean="0"/>
              <a:t> </a:t>
            </a:r>
            <a:r>
              <a:rPr lang="en-US" sz="2000" i="1" smtClean="0">
                <a:solidFill>
                  <a:srgbClr val="FF6600"/>
                </a:solidFill>
              </a:rPr>
              <a:t>grasp objects,</a:t>
            </a:r>
          </a:p>
          <a:p>
            <a:pPr lvl="1">
              <a:spcBef>
                <a:spcPts val="500"/>
              </a:spcBef>
              <a:spcAft>
                <a:spcPts val="500"/>
              </a:spcAft>
            </a:pPr>
            <a:r>
              <a:rPr lang="en-US" sz="2000" smtClean="0"/>
              <a:t> </a:t>
            </a:r>
            <a:r>
              <a:rPr lang="en-US" sz="2000" u="sng" smtClean="0">
                <a:solidFill>
                  <a:srgbClr val="FF6600"/>
                </a:solidFill>
              </a:rPr>
              <a:t>move</a:t>
            </a:r>
            <a:r>
              <a:rPr lang="en-US" sz="2000" smtClean="0"/>
              <a:t> </a:t>
            </a:r>
            <a:r>
              <a:rPr lang="en-US" sz="2000" smtClean="0">
                <a:solidFill>
                  <a:srgbClr val="FF6600"/>
                </a:solidFill>
              </a:rPr>
              <a:t>objects</a:t>
            </a:r>
            <a:r>
              <a:rPr lang="en-US" sz="2000" smtClean="0"/>
              <a:t>.</a:t>
            </a:r>
          </a:p>
          <a:p>
            <a:pPr lvl="1">
              <a:spcBef>
                <a:spcPts val="500"/>
              </a:spcBef>
              <a:spcAft>
                <a:spcPts val="500"/>
              </a:spcAft>
            </a:pPr>
            <a:r>
              <a:rPr lang="en-US" sz="2000" smtClean="0"/>
              <a:t>But those tasks are extensions of the </a:t>
            </a:r>
            <a:r>
              <a:rPr lang="en-US" sz="2000" smtClean="0">
                <a:solidFill>
                  <a:srgbClr val="FF5050"/>
                </a:solidFill>
              </a:rPr>
              <a:t>basic reaching</a:t>
            </a:r>
            <a:r>
              <a:rPr lang="en-US" sz="2000" smtClean="0"/>
              <a:t> discussed above. </a:t>
            </a:r>
          </a:p>
          <a:p>
            <a:pPr>
              <a:spcBef>
                <a:spcPts val="500"/>
              </a:spcBef>
              <a:spcAft>
                <a:spcPts val="500"/>
              </a:spcAft>
            </a:pPr>
            <a:endParaRPr lang="en-US" sz="2400" smtClean="0"/>
          </a:p>
          <a:p>
            <a:pPr>
              <a:spcBef>
                <a:spcPts val="500"/>
              </a:spcBef>
              <a:spcAft>
                <a:spcPts val="500"/>
              </a:spcAft>
            </a:pPr>
            <a:r>
              <a:rPr lang="en-US" sz="2400" smtClean="0"/>
              <a:t>The challenge is to get there </a:t>
            </a:r>
            <a:r>
              <a:rPr lang="en-US" sz="2400" b="1" smtClean="0">
                <a:solidFill>
                  <a:srgbClr val="FF6600"/>
                </a:solidFill>
              </a:rPr>
              <a:t>efficiently</a:t>
            </a:r>
            <a:r>
              <a:rPr lang="en-US" sz="2400" smtClean="0"/>
              <a:t> and </a:t>
            </a:r>
            <a:r>
              <a:rPr lang="en-US" sz="2400" b="1" smtClean="0">
                <a:solidFill>
                  <a:srgbClr val="FF6600"/>
                </a:solidFill>
              </a:rPr>
              <a:t>safely</a:t>
            </a:r>
            <a:r>
              <a:rPr lang="en-US" sz="2400" smtClean="0"/>
              <a:t>. </a:t>
            </a:r>
          </a:p>
          <a:p>
            <a:pPr>
              <a:spcBef>
                <a:spcPts val="500"/>
              </a:spcBef>
              <a:spcAft>
                <a:spcPts val="500"/>
              </a:spcAft>
            </a:pPr>
            <a:endParaRPr lang="en-US" sz="2400" smtClean="0"/>
          </a:p>
          <a:p>
            <a:pPr>
              <a:spcBef>
                <a:spcPts val="500"/>
              </a:spcBef>
              <a:spcAft>
                <a:spcPts val="500"/>
              </a:spcAft>
            </a:pPr>
            <a:r>
              <a:rPr lang="en-US" sz="2400" smtClean="0"/>
              <a:t>Because the </a:t>
            </a:r>
            <a:r>
              <a:rPr lang="en-US" sz="2400" smtClean="0">
                <a:solidFill>
                  <a:srgbClr val="FF6600"/>
                </a:solidFill>
              </a:rPr>
              <a:t>end effector</a:t>
            </a:r>
            <a:r>
              <a:rPr lang="en-US" sz="2400" smtClean="0"/>
              <a:t> is attached to the whole arm, we have to worry about the whole arm:</a:t>
            </a:r>
          </a:p>
          <a:p>
            <a:pPr lvl="1">
              <a:spcBef>
                <a:spcPts val="500"/>
              </a:spcBef>
              <a:spcAft>
                <a:spcPts val="500"/>
              </a:spcAft>
            </a:pPr>
            <a:r>
              <a:rPr lang="en-US" sz="2000" smtClean="0"/>
              <a:t>the arm must move so that it does </a:t>
            </a:r>
            <a:r>
              <a:rPr lang="en-US" sz="2000" u="sng" smtClean="0"/>
              <a:t>not try to violate</a:t>
            </a:r>
            <a:r>
              <a:rPr lang="en-US" sz="2000" smtClean="0"/>
              <a:t> its own </a:t>
            </a:r>
            <a:r>
              <a:rPr lang="en-US" sz="2000" b="1" i="1" smtClean="0">
                <a:solidFill>
                  <a:srgbClr val="FF6600"/>
                </a:solidFill>
              </a:rPr>
              <a:t>joint limits</a:t>
            </a:r>
            <a:r>
              <a:rPr lang="en-US" sz="2000" smtClean="0"/>
              <a:t>,</a:t>
            </a:r>
          </a:p>
          <a:p>
            <a:pPr lvl="1">
              <a:spcBef>
                <a:spcPts val="500"/>
              </a:spcBef>
              <a:spcAft>
                <a:spcPts val="500"/>
              </a:spcAft>
            </a:pPr>
            <a:r>
              <a:rPr lang="en-US" sz="2000" smtClean="0"/>
              <a:t>it must </a:t>
            </a:r>
            <a:r>
              <a:rPr lang="en-US" sz="2000" u="sng" smtClean="0"/>
              <a:t>not hit itself</a:t>
            </a:r>
            <a:r>
              <a:rPr lang="en-US" sz="2000" smtClean="0"/>
              <a:t> or the </a:t>
            </a:r>
            <a:r>
              <a:rPr lang="en-US" sz="2000" u="sng" smtClean="0"/>
              <a:t>rest of the robot</a:t>
            </a:r>
            <a:r>
              <a:rPr lang="en-US" sz="2000" smtClean="0"/>
              <a:t>, </a:t>
            </a:r>
            <a:r>
              <a:rPr lang="en-US" sz="2000" u="sng" smtClean="0"/>
              <a:t>or any other obstacles</a:t>
            </a:r>
            <a:r>
              <a:rPr lang="en-US" sz="2000" smtClean="0"/>
              <a:t> in the environment. </a:t>
            </a:r>
          </a:p>
        </p:txBody>
      </p:sp>
    </p:spTree>
    <p:extLst>
      <p:ext uri="{BB962C8B-B14F-4D97-AF65-F5344CB8AC3E}">
        <p14:creationId xmlns:p14="http://schemas.microsoft.com/office/powerpoint/2010/main" val="3033195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914400"/>
          </a:xfrm>
        </p:spPr>
        <p:txBody>
          <a:bodyPr/>
          <a:lstStyle/>
          <a:p>
            <a:pPr>
              <a:defRPr/>
            </a:pPr>
            <a:r>
              <a:rPr lang="en-US" smtClean="0"/>
              <a:t>Effectors and Actuators</a:t>
            </a:r>
          </a:p>
        </p:txBody>
      </p:sp>
      <p:sp>
        <p:nvSpPr>
          <p:cNvPr id="30723" name="Rectangle 3"/>
          <p:cNvSpPr>
            <a:spLocks noGrp="1" noChangeArrowheads="1"/>
          </p:cNvSpPr>
          <p:nvPr>
            <p:ph type="body" idx="1"/>
          </p:nvPr>
        </p:nvSpPr>
        <p:spPr>
          <a:xfrm>
            <a:off x="0" y="914400"/>
            <a:ext cx="9144000" cy="5638800"/>
          </a:xfrm>
        </p:spPr>
        <p:txBody>
          <a:bodyPr/>
          <a:lstStyle/>
          <a:p>
            <a:pPr>
              <a:lnSpc>
                <a:spcPct val="80000"/>
              </a:lnSpc>
              <a:spcBef>
                <a:spcPts val="500"/>
              </a:spcBef>
              <a:spcAft>
                <a:spcPts val="500"/>
              </a:spcAft>
              <a:defRPr/>
            </a:pPr>
            <a:r>
              <a:rPr lang="en-US" sz="2800" smtClean="0"/>
              <a:t>An </a:t>
            </a:r>
            <a:r>
              <a:rPr lang="en-US" sz="2800" b="1" i="1" smtClean="0">
                <a:solidFill>
                  <a:schemeClr val="accent2"/>
                </a:solidFill>
              </a:rPr>
              <a:t>actuator</a:t>
            </a:r>
            <a:r>
              <a:rPr lang="en-US" sz="2800" smtClean="0"/>
              <a:t> is the </a:t>
            </a:r>
            <a:r>
              <a:rPr lang="en-US" sz="2800" u="sng" smtClean="0"/>
              <a:t>actual mechanism</a:t>
            </a:r>
            <a:r>
              <a:rPr lang="en-US" sz="2800" smtClean="0"/>
              <a:t> that enables the effector to execute an action. </a:t>
            </a:r>
          </a:p>
          <a:p>
            <a:pPr>
              <a:lnSpc>
                <a:spcPct val="80000"/>
              </a:lnSpc>
              <a:spcBef>
                <a:spcPts val="500"/>
              </a:spcBef>
              <a:spcAft>
                <a:spcPts val="500"/>
              </a:spcAft>
              <a:defRPr/>
            </a:pPr>
            <a:r>
              <a:rPr lang="en-US" sz="2800" smtClean="0">
                <a:solidFill>
                  <a:srgbClr val="FF6600"/>
                </a:solidFill>
              </a:rPr>
              <a:t>Actuators</a:t>
            </a:r>
            <a:r>
              <a:rPr lang="en-US" sz="2800" smtClean="0"/>
              <a:t> typically </a:t>
            </a:r>
            <a:r>
              <a:rPr lang="en-US" sz="2800" smtClean="0">
                <a:solidFill>
                  <a:srgbClr val="FF6600"/>
                </a:solidFill>
                <a:effectLst>
                  <a:outerShdw blurRad="38100" dist="38100" dir="2700000" algn="tl">
                    <a:srgbClr val="C0C0C0"/>
                  </a:outerShdw>
                </a:effectLst>
              </a:rPr>
              <a:t>include</a:t>
            </a:r>
            <a:r>
              <a:rPr lang="en-US" sz="2800" smtClean="0"/>
              <a:t>:</a:t>
            </a:r>
          </a:p>
          <a:p>
            <a:pPr lvl="1">
              <a:lnSpc>
                <a:spcPct val="80000"/>
              </a:lnSpc>
              <a:spcBef>
                <a:spcPts val="500"/>
              </a:spcBef>
              <a:spcAft>
                <a:spcPts val="500"/>
              </a:spcAft>
              <a:defRPr/>
            </a:pPr>
            <a:r>
              <a:rPr lang="en-US" sz="2400" smtClean="0"/>
              <a:t> </a:t>
            </a:r>
            <a:r>
              <a:rPr lang="en-US" sz="2400" b="1" i="1" smtClean="0">
                <a:solidFill>
                  <a:srgbClr val="FF7C80"/>
                </a:solidFill>
              </a:rPr>
              <a:t>electric</a:t>
            </a:r>
            <a:r>
              <a:rPr lang="en-US" sz="2400" i="1" smtClean="0">
                <a:solidFill>
                  <a:srgbClr val="FF7C80"/>
                </a:solidFill>
              </a:rPr>
              <a:t> </a:t>
            </a:r>
            <a:r>
              <a:rPr lang="en-US" sz="2400" smtClean="0"/>
              <a:t>motors,</a:t>
            </a:r>
          </a:p>
          <a:p>
            <a:pPr lvl="1">
              <a:lnSpc>
                <a:spcPct val="80000"/>
              </a:lnSpc>
              <a:spcBef>
                <a:spcPts val="500"/>
              </a:spcBef>
              <a:spcAft>
                <a:spcPts val="500"/>
              </a:spcAft>
              <a:defRPr/>
            </a:pPr>
            <a:r>
              <a:rPr lang="en-US" sz="2400" smtClean="0"/>
              <a:t> </a:t>
            </a:r>
            <a:r>
              <a:rPr lang="en-US" sz="2400" b="1" i="1" smtClean="0">
                <a:solidFill>
                  <a:srgbClr val="FF7C80"/>
                </a:solidFill>
              </a:rPr>
              <a:t>hydraulic</a:t>
            </a:r>
            <a:r>
              <a:rPr lang="en-US" sz="2400" smtClean="0"/>
              <a:t> cylinders,</a:t>
            </a:r>
          </a:p>
          <a:p>
            <a:pPr lvl="1">
              <a:lnSpc>
                <a:spcPct val="80000"/>
              </a:lnSpc>
              <a:spcBef>
                <a:spcPts val="500"/>
              </a:spcBef>
              <a:spcAft>
                <a:spcPts val="500"/>
              </a:spcAft>
              <a:defRPr/>
            </a:pPr>
            <a:r>
              <a:rPr lang="en-US" sz="2400" b="1" smtClean="0">
                <a:solidFill>
                  <a:srgbClr val="FF7C80"/>
                </a:solidFill>
              </a:rPr>
              <a:t>pneumatic</a:t>
            </a:r>
            <a:r>
              <a:rPr lang="en-US" sz="2400" smtClean="0"/>
              <a:t> cylinders, </a:t>
            </a:r>
          </a:p>
          <a:p>
            <a:pPr lvl="1">
              <a:lnSpc>
                <a:spcPct val="80000"/>
              </a:lnSpc>
              <a:spcBef>
                <a:spcPts val="500"/>
              </a:spcBef>
              <a:spcAft>
                <a:spcPts val="500"/>
              </a:spcAft>
              <a:defRPr/>
            </a:pPr>
            <a:r>
              <a:rPr lang="en-US" sz="2400" smtClean="0"/>
              <a:t>etc. </a:t>
            </a:r>
          </a:p>
          <a:p>
            <a:pPr>
              <a:lnSpc>
                <a:spcPct val="80000"/>
              </a:lnSpc>
              <a:spcBef>
                <a:spcPts val="500"/>
              </a:spcBef>
              <a:spcAft>
                <a:spcPts val="500"/>
              </a:spcAft>
              <a:defRPr/>
            </a:pPr>
            <a:r>
              <a:rPr lang="en-US" sz="2800" smtClean="0"/>
              <a:t>The terms </a:t>
            </a:r>
            <a:r>
              <a:rPr lang="en-US" sz="2800" b="1" smtClean="0">
                <a:solidFill>
                  <a:srgbClr val="FF6600"/>
                </a:solidFill>
              </a:rPr>
              <a:t>effector</a:t>
            </a:r>
            <a:r>
              <a:rPr lang="en-US" sz="2800" smtClean="0"/>
              <a:t> and </a:t>
            </a:r>
            <a:r>
              <a:rPr lang="en-US" sz="2800" b="1" smtClean="0">
                <a:solidFill>
                  <a:srgbClr val="FF6600"/>
                </a:solidFill>
              </a:rPr>
              <a:t>actuator</a:t>
            </a:r>
            <a:r>
              <a:rPr lang="en-US" sz="2800" smtClean="0"/>
              <a:t> are often used interchangeably to mean </a:t>
            </a:r>
            <a:r>
              <a:rPr lang="en-US" sz="2800" i="1" u="sng" smtClean="0"/>
              <a:t>"whatever makes the robot take an action." </a:t>
            </a:r>
          </a:p>
          <a:p>
            <a:pPr>
              <a:lnSpc>
                <a:spcPct val="80000"/>
              </a:lnSpc>
              <a:spcBef>
                <a:spcPts val="500"/>
              </a:spcBef>
              <a:spcAft>
                <a:spcPts val="500"/>
              </a:spcAft>
              <a:defRPr/>
            </a:pPr>
            <a:r>
              <a:rPr lang="en-US" sz="2800" smtClean="0"/>
              <a:t>This is </a:t>
            </a:r>
            <a:r>
              <a:rPr lang="en-US" sz="2800" u="sng" smtClean="0"/>
              <a:t>not really proper use</a:t>
            </a:r>
            <a:r>
              <a:rPr lang="en-US" sz="2800" smtClean="0"/>
              <a:t>:</a:t>
            </a:r>
          </a:p>
          <a:p>
            <a:pPr lvl="1">
              <a:lnSpc>
                <a:spcPct val="80000"/>
              </a:lnSpc>
              <a:spcBef>
                <a:spcPts val="500"/>
              </a:spcBef>
              <a:spcAft>
                <a:spcPts val="500"/>
              </a:spcAft>
              <a:defRPr/>
            </a:pPr>
            <a:r>
              <a:rPr lang="en-US" sz="2400" smtClean="0"/>
              <a:t>Actuators and effectors </a:t>
            </a:r>
            <a:r>
              <a:rPr lang="en-US" sz="2400" smtClean="0">
                <a:solidFill>
                  <a:srgbClr val="FF5050"/>
                </a:solidFill>
              </a:rPr>
              <a:t>are not</a:t>
            </a:r>
            <a:r>
              <a:rPr lang="en-US" sz="2400" smtClean="0"/>
              <a:t> the same thing. </a:t>
            </a:r>
          </a:p>
          <a:p>
            <a:pPr lvl="1">
              <a:lnSpc>
                <a:spcPct val="80000"/>
              </a:lnSpc>
              <a:spcBef>
                <a:spcPts val="500"/>
              </a:spcBef>
              <a:spcAft>
                <a:spcPts val="500"/>
              </a:spcAft>
              <a:defRPr/>
            </a:pPr>
            <a:r>
              <a:rPr lang="en-US" sz="2400" smtClean="0"/>
              <a:t>And we'll try to be more precise.</a:t>
            </a:r>
          </a:p>
        </p:txBody>
      </p:sp>
    </p:spTree>
    <p:extLst>
      <p:ext uri="{BB962C8B-B14F-4D97-AF65-F5344CB8AC3E}">
        <p14:creationId xmlns:p14="http://schemas.microsoft.com/office/powerpoint/2010/main" val="29700502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0" y="0"/>
            <a:ext cx="9144000" cy="914400"/>
          </a:xfrm>
        </p:spPr>
        <p:txBody>
          <a:bodyPr/>
          <a:lstStyle/>
          <a:p>
            <a:pPr>
              <a:defRPr/>
            </a:pPr>
            <a:r>
              <a:rPr lang="en-US" b="0" smtClean="0"/>
              <a:t>Manipulation - Teleoperation</a:t>
            </a:r>
          </a:p>
        </p:txBody>
      </p:sp>
      <p:sp>
        <p:nvSpPr>
          <p:cNvPr id="41987" name="Rectangle 3"/>
          <p:cNvSpPr>
            <a:spLocks noGrp="1" noChangeArrowheads="1"/>
          </p:cNvSpPr>
          <p:nvPr>
            <p:ph type="body" idx="1"/>
          </p:nvPr>
        </p:nvSpPr>
        <p:spPr>
          <a:xfrm>
            <a:off x="0" y="1219200"/>
            <a:ext cx="9144000" cy="5638800"/>
          </a:xfrm>
        </p:spPr>
        <p:txBody>
          <a:bodyPr/>
          <a:lstStyle/>
          <a:p>
            <a:pPr>
              <a:spcBef>
                <a:spcPts val="500"/>
              </a:spcBef>
              <a:spcAft>
                <a:spcPts val="500"/>
              </a:spcAft>
            </a:pPr>
            <a:r>
              <a:rPr lang="en-US" sz="2800" smtClean="0"/>
              <a:t>Thus, doing autonomous manipulation is </a:t>
            </a:r>
            <a:r>
              <a:rPr lang="en-US" sz="2800" i="1" smtClean="0">
                <a:solidFill>
                  <a:schemeClr val="accent2"/>
                </a:solidFill>
              </a:rPr>
              <a:t>very challenging. </a:t>
            </a:r>
          </a:p>
          <a:p>
            <a:pPr>
              <a:spcBef>
                <a:spcPts val="500"/>
              </a:spcBef>
              <a:spcAft>
                <a:spcPts val="500"/>
              </a:spcAft>
            </a:pPr>
            <a:endParaRPr lang="en-US" sz="2800" smtClean="0"/>
          </a:p>
          <a:p>
            <a:pPr>
              <a:spcBef>
                <a:spcPts val="500"/>
              </a:spcBef>
              <a:spcAft>
                <a:spcPts val="500"/>
              </a:spcAft>
            </a:pPr>
            <a:r>
              <a:rPr lang="en-US" sz="2800" smtClean="0"/>
              <a:t>Manipulation was first used in </a:t>
            </a:r>
            <a:r>
              <a:rPr lang="en-US" sz="2800" b="1" smtClean="0">
                <a:solidFill>
                  <a:srgbClr val="FF6600"/>
                </a:solidFill>
              </a:rPr>
              <a:t>tele-operation</a:t>
            </a:r>
            <a:r>
              <a:rPr lang="en-US" sz="2800" smtClean="0"/>
              <a:t>, where human operators would move artificial arms to handle </a:t>
            </a:r>
            <a:r>
              <a:rPr lang="en-US" sz="2800" i="1" smtClean="0">
                <a:solidFill>
                  <a:srgbClr val="FF6600"/>
                </a:solidFill>
              </a:rPr>
              <a:t>hazardous materials</a:t>
            </a:r>
            <a:r>
              <a:rPr lang="en-US" sz="2800" smtClean="0"/>
              <a:t>. </a:t>
            </a:r>
          </a:p>
          <a:p>
            <a:pPr>
              <a:spcBef>
                <a:spcPts val="500"/>
              </a:spcBef>
              <a:spcAft>
                <a:spcPts val="500"/>
              </a:spcAft>
            </a:pPr>
            <a:endParaRPr lang="en-US" sz="2800" smtClean="0"/>
          </a:p>
          <a:p>
            <a:pPr>
              <a:spcBef>
                <a:spcPts val="500"/>
              </a:spcBef>
              <a:spcAft>
                <a:spcPts val="500"/>
              </a:spcAft>
            </a:pPr>
            <a:r>
              <a:rPr lang="en-US" sz="2800" smtClean="0"/>
              <a:t>Complicated duplicates of human arms, with 7 DOF were built.</a:t>
            </a:r>
          </a:p>
          <a:p>
            <a:pPr>
              <a:spcBef>
                <a:spcPts val="500"/>
              </a:spcBef>
              <a:spcAft>
                <a:spcPts val="500"/>
              </a:spcAft>
            </a:pPr>
            <a:endParaRPr lang="en-US" sz="2800" smtClean="0"/>
          </a:p>
          <a:p>
            <a:pPr>
              <a:spcBef>
                <a:spcPts val="500"/>
              </a:spcBef>
              <a:spcAft>
                <a:spcPts val="500"/>
              </a:spcAft>
            </a:pPr>
            <a:r>
              <a:rPr lang="en-US" sz="2800" smtClean="0"/>
              <a:t>It turned out that it was </a:t>
            </a:r>
            <a:r>
              <a:rPr lang="en-US" sz="2800" u="sng" smtClean="0"/>
              <a:t>quite difficult</a:t>
            </a:r>
            <a:r>
              <a:rPr lang="en-US" sz="2800" smtClean="0"/>
              <a:t> for human operators to learn how to </a:t>
            </a:r>
            <a:r>
              <a:rPr lang="en-US" sz="2800" smtClean="0">
                <a:solidFill>
                  <a:schemeClr val="accent2"/>
                </a:solidFill>
              </a:rPr>
              <a:t>tele-operate</a:t>
            </a:r>
            <a:r>
              <a:rPr lang="en-US" sz="2800" smtClean="0"/>
              <a:t> such arms</a:t>
            </a:r>
          </a:p>
        </p:txBody>
      </p:sp>
    </p:spTree>
    <p:extLst>
      <p:ext uri="{BB962C8B-B14F-4D97-AF65-F5344CB8AC3E}">
        <p14:creationId xmlns:p14="http://schemas.microsoft.com/office/powerpoint/2010/main" val="30608108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ChangeArrowheads="1"/>
          </p:cNvSpPr>
          <p:nvPr/>
        </p:nvSpPr>
        <p:spPr bwMode="auto">
          <a:xfrm>
            <a:off x="990600" y="1219200"/>
            <a:ext cx="7239000" cy="9906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30" name="Rectangle 2"/>
          <p:cNvSpPr>
            <a:spLocks noGrp="1" noChangeArrowheads="1"/>
          </p:cNvSpPr>
          <p:nvPr>
            <p:ph type="title"/>
          </p:nvPr>
        </p:nvSpPr>
        <p:spPr>
          <a:xfrm>
            <a:off x="0" y="0"/>
            <a:ext cx="9144000" cy="1066800"/>
          </a:xfrm>
        </p:spPr>
        <p:txBody>
          <a:bodyPr>
            <a:normAutofit fontScale="90000"/>
          </a:bodyPr>
          <a:lstStyle/>
          <a:p>
            <a:pPr>
              <a:defRPr/>
            </a:pPr>
            <a:r>
              <a:rPr lang="en-US" sz="4000" b="0" smtClean="0"/>
              <a:t>Manipulation and Teleoperation: Human Interface </a:t>
            </a:r>
          </a:p>
        </p:txBody>
      </p:sp>
      <p:sp>
        <p:nvSpPr>
          <p:cNvPr id="43012" name="Rectangle 3"/>
          <p:cNvSpPr>
            <a:spLocks noGrp="1" noChangeArrowheads="1"/>
          </p:cNvSpPr>
          <p:nvPr>
            <p:ph type="body" idx="1"/>
          </p:nvPr>
        </p:nvSpPr>
        <p:spPr>
          <a:xfrm>
            <a:off x="0" y="2133600"/>
            <a:ext cx="9144000" cy="3048000"/>
          </a:xfrm>
        </p:spPr>
        <p:txBody>
          <a:bodyPr>
            <a:normAutofit fontScale="92500" lnSpcReduction="20000"/>
          </a:bodyPr>
          <a:lstStyle/>
          <a:p>
            <a:pPr>
              <a:spcBef>
                <a:spcPts val="500"/>
              </a:spcBef>
              <a:spcAft>
                <a:spcPts val="500"/>
              </a:spcAft>
            </a:pPr>
            <a:r>
              <a:rPr lang="en-US" sz="3600" smtClean="0"/>
              <a:t>One alternative today is to put the human arm into an </a:t>
            </a:r>
            <a:r>
              <a:rPr lang="en-US" sz="3600" smtClean="0">
                <a:solidFill>
                  <a:schemeClr val="accent2"/>
                </a:solidFill>
              </a:rPr>
              <a:t>exo-skeleton</a:t>
            </a:r>
            <a:r>
              <a:rPr lang="en-US" sz="3600" smtClean="0"/>
              <a:t>, in order to make the control more direct. </a:t>
            </a:r>
          </a:p>
          <a:p>
            <a:pPr>
              <a:spcBef>
                <a:spcPts val="500"/>
              </a:spcBef>
              <a:spcAft>
                <a:spcPts val="500"/>
              </a:spcAft>
            </a:pPr>
            <a:endParaRPr lang="en-US" sz="3600" smtClean="0"/>
          </a:p>
          <a:p>
            <a:pPr>
              <a:spcBef>
                <a:spcPts val="500"/>
              </a:spcBef>
              <a:spcAft>
                <a:spcPts val="500"/>
              </a:spcAft>
            </a:pPr>
            <a:r>
              <a:rPr lang="en-US" sz="3600" smtClean="0"/>
              <a:t>Using </a:t>
            </a:r>
            <a:r>
              <a:rPr lang="en-US" sz="3600" i="1" smtClean="0">
                <a:solidFill>
                  <a:srgbClr val="FF6600"/>
                </a:solidFill>
              </a:rPr>
              <a:t>joy-sticks</a:t>
            </a:r>
            <a:r>
              <a:rPr lang="en-US" sz="3600" smtClean="0"/>
              <a:t>, for example, is much harder for high DOF. </a:t>
            </a:r>
          </a:p>
          <a:p>
            <a:endParaRPr lang="en-US" sz="3600" smtClean="0"/>
          </a:p>
        </p:txBody>
      </p:sp>
      <p:sp>
        <p:nvSpPr>
          <p:cNvPr id="43013" name="WordArt 4"/>
          <p:cNvSpPr>
            <a:spLocks noChangeArrowheads="1" noChangeShapeType="1" noTextEdit="1"/>
          </p:cNvSpPr>
          <p:nvPr/>
        </p:nvSpPr>
        <p:spPr bwMode="auto">
          <a:xfrm>
            <a:off x="1371600" y="1219200"/>
            <a:ext cx="6467475"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rPr>
              <a:t>Exoskeletons better than joysticks</a:t>
            </a:r>
          </a:p>
        </p:txBody>
      </p:sp>
      <p:sp>
        <p:nvSpPr>
          <p:cNvPr id="43014" name="Text Box 5"/>
          <p:cNvSpPr txBox="1">
            <a:spLocks noChangeArrowheads="1"/>
          </p:cNvSpPr>
          <p:nvPr/>
        </p:nvSpPr>
        <p:spPr bwMode="auto">
          <a:xfrm>
            <a:off x="1524000" y="5943600"/>
            <a:ext cx="7162800" cy="45720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t>Exo-skeletons used in </a:t>
            </a:r>
            <a:r>
              <a:rPr lang="en-US" b="1" i="1"/>
              <a:t>“Hollywood Robotics”</a:t>
            </a:r>
            <a:endParaRPr lang="en-US" b="1"/>
          </a:p>
        </p:txBody>
      </p:sp>
    </p:spTree>
    <p:extLst>
      <p:ext uri="{BB962C8B-B14F-4D97-AF65-F5344CB8AC3E}">
        <p14:creationId xmlns:p14="http://schemas.microsoft.com/office/powerpoint/2010/main" val="24292805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914400"/>
          </a:xfrm>
        </p:spPr>
        <p:txBody>
          <a:bodyPr/>
          <a:lstStyle/>
          <a:p>
            <a:pPr>
              <a:defRPr/>
            </a:pPr>
            <a:r>
              <a:rPr lang="en-US" smtClean="0"/>
              <a:t>Why is using joysticks so hard?</a:t>
            </a:r>
          </a:p>
        </p:txBody>
      </p:sp>
      <p:sp>
        <p:nvSpPr>
          <p:cNvPr id="44035" name="Rectangle 3"/>
          <p:cNvSpPr>
            <a:spLocks noGrp="1" noChangeArrowheads="1"/>
          </p:cNvSpPr>
          <p:nvPr>
            <p:ph type="body" idx="1"/>
          </p:nvPr>
        </p:nvSpPr>
        <p:spPr>
          <a:xfrm>
            <a:off x="0" y="990600"/>
            <a:ext cx="9144000" cy="5867400"/>
          </a:xfrm>
        </p:spPr>
        <p:txBody>
          <a:bodyPr/>
          <a:lstStyle/>
          <a:p>
            <a:pPr>
              <a:spcBef>
                <a:spcPts val="500"/>
              </a:spcBef>
              <a:spcAft>
                <a:spcPts val="500"/>
              </a:spcAft>
            </a:pPr>
            <a:r>
              <a:rPr lang="en-US" sz="2400" smtClean="0"/>
              <a:t>Because even as we saw with locomotion, there is typically </a:t>
            </a:r>
            <a:r>
              <a:rPr lang="en-US" sz="2400" smtClean="0">
                <a:solidFill>
                  <a:srgbClr val="FF6600"/>
                </a:solidFill>
              </a:rPr>
              <a:t>no direct and obvious link</a:t>
            </a:r>
            <a:r>
              <a:rPr lang="en-US" sz="2400" smtClean="0"/>
              <a:t> between:</a:t>
            </a:r>
          </a:p>
          <a:p>
            <a:pPr lvl="1">
              <a:spcBef>
                <a:spcPts val="500"/>
              </a:spcBef>
              <a:spcAft>
                <a:spcPts val="500"/>
              </a:spcAft>
            </a:pPr>
            <a:r>
              <a:rPr lang="en-US" sz="2000" smtClean="0"/>
              <a:t>what the </a:t>
            </a:r>
            <a:r>
              <a:rPr lang="en-US" sz="2000" u="sng" smtClean="0"/>
              <a:t>effector needs to do in physical space</a:t>
            </a:r>
            <a:r>
              <a:rPr lang="en-US" sz="2000" smtClean="0"/>
              <a:t> </a:t>
            </a:r>
          </a:p>
          <a:p>
            <a:pPr lvl="1">
              <a:spcBef>
                <a:spcPts val="500"/>
              </a:spcBef>
              <a:spcAft>
                <a:spcPts val="500"/>
              </a:spcAft>
            </a:pPr>
            <a:r>
              <a:rPr lang="en-US" sz="2000" smtClean="0"/>
              <a:t>and what the </a:t>
            </a:r>
            <a:r>
              <a:rPr lang="en-US" sz="2000" i="1" smtClean="0">
                <a:solidFill>
                  <a:srgbClr val="FF6600"/>
                </a:solidFill>
              </a:rPr>
              <a:t>actuator does to move it.</a:t>
            </a:r>
            <a:r>
              <a:rPr lang="en-US" sz="2000" smtClean="0"/>
              <a:t> </a:t>
            </a:r>
          </a:p>
          <a:p>
            <a:pPr>
              <a:spcBef>
                <a:spcPts val="500"/>
              </a:spcBef>
              <a:spcAft>
                <a:spcPts val="500"/>
              </a:spcAft>
            </a:pPr>
            <a:endParaRPr lang="en-US" sz="2400" smtClean="0"/>
          </a:p>
          <a:p>
            <a:pPr>
              <a:spcBef>
                <a:spcPts val="500"/>
              </a:spcBef>
              <a:spcAft>
                <a:spcPts val="500"/>
              </a:spcAft>
            </a:pPr>
            <a:r>
              <a:rPr lang="en-US" sz="2400" smtClean="0"/>
              <a:t>In general, the correspondence between </a:t>
            </a:r>
            <a:r>
              <a:rPr lang="en-US" sz="2400" b="1" smtClean="0">
                <a:solidFill>
                  <a:srgbClr val="FF6600"/>
                </a:solidFill>
              </a:rPr>
              <a:t>actuator motion</a:t>
            </a:r>
            <a:r>
              <a:rPr lang="en-US" sz="2400" smtClean="0"/>
              <a:t> and the </a:t>
            </a:r>
            <a:r>
              <a:rPr lang="en-US" sz="2400" b="1" smtClean="0">
                <a:solidFill>
                  <a:srgbClr val="FF6600"/>
                </a:solidFill>
              </a:rPr>
              <a:t>resulting effector motion</a:t>
            </a:r>
            <a:r>
              <a:rPr lang="en-US" sz="2400" smtClean="0"/>
              <a:t> is called </a:t>
            </a:r>
            <a:r>
              <a:rPr lang="en-US" sz="2400" b="1" i="1" smtClean="0">
                <a:solidFill>
                  <a:srgbClr val="006600"/>
                </a:solidFill>
              </a:rPr>
              <a:t>kinematics</a:t>
            </a:r>
            <a:r>
              <a:rPr lang="en-US" sz="2400" smtClean="0"/>
              <a:t>.</a:t>
            </a:r>
          </a:p>
          <a:p>
            <a:pPr>
              <a:spcBef>
                <a:spcPts val="500"/>
              </a:spcBef>
              <a:spcAft>
                <a:spcPts val="500"/>
              </a:spcAft>
            </a:pPr>
            <a:endParaRPr lang="en-US" sz="2400" smtClean="0"/>
          </a:p>
          <a:p>
            <a:pPr>
              <a:spcBef>
                <a:spcPts val="500"/>
              </a:spcBef>
              <a:spcAft>
                <a:spcPts val="500"/>
              </a:spcAft>
            </a:pPr>
            <a:r>
              <a:rPr lang="en-US" sz="2400" smtClean="0"/>
              <a:t> In order to control a manipulator, we have to </a:t>
            </a:r>
            <a:r>
              <a:rPr lang="en-US" sz="2400" i="1" smtClean="0">
                <a:solidFill>
                  <a:schemeClr val="accent2"/>
                </a:solidFill>
              </a:rPr>
              <a:t>know its kinematics:</a:t>
            </a:r>
          </a:p>
          <a:p>
            <a:pPr lvl="1">
              <a:spcBef>
                <a:spcPts val="500"/>
              </a:spcBef>
              <a:spcAft>
                <a:spcPts val="500"/>
              </a:spcAft>
            </a:pPr>
            <a:r>
              <a:rPr lang="en-US" sz="2000" smtClean="0"/>
              <a:t>1. what is </a:t>
            </a:r>
            <a:r>
              <a:rPr lang="en-US" sz="2000" smtClean="0">
                <a:solidFill>
                  <a:srgbClr val="FF5050"/>
                </a:solidFill>
              </a:rPr>
              <a:t>attached to what</a:t>
            </a:r>
            <a:r>
              <a:rPr lang="en-US" sz="2000" smtClean="0"/>
              <a:t>, </a:t>
            </a:r>
          </a:p>
          <a:p>
            <a:pPr lvl="1">
              <a:spcBef>
                <a:spcPts val="500"/>
              </a:spcBef>
              <a:spcAft>
                <a:spcPts val="500"/>
              </a:spcAft>
            </a:pPr>
            <a:r>
              <a:rPr lang="en-US" sz="2000" smtClean="0"/>
              <a:t>2. how many </a:t>
            </a:r>
            <a:r>
              <a:rPr lang="en-US" sz="2000" smtClean="0">
                <a:solidFill>
                  <a:srgbClr val="FF5050"/>
                </a:solidFill>
              </a:rPr>
              <a:t>joints</a:t>
            </a:r>
            <a:r>
              <a:rPr lang="en-US" sz="2000" smtClean="0"/>
              <a:t> there are, </a:t>
            </a:r>
          </a:p>
          <a:p>
            <a:pPr lvl="1">
              <a:spcBef>
                <a:spcPts val="500"/>
              </a:spcBef>
              <a:spcAft>
                <a:spcPts val="500"/>
              </a:spcAft>
            </a:pPr>
            <a:r>
              <a:rPr lang="en-US" sz="2000" smtClean="0"/>
              <a:t>3. how many </a:t>
            </a:r>
            <a:r>
              <a:rPr lang="en-US" sz="2000" smtClean="0">
                <a:solidFill>
                  <a:srgbClr val="FF5050"/>
                </a:solidFill>
              </a:rPr>
              <a:t>DOF</a:t>
            </a:r>
            <a:r>
              <a:rPr lang="en-US" sz="2000" smtClean="0"/>
              <a:t> for each joint, </a:t>
            </a:r>
          </a:p>
          <a:p>
            <a:pPr lvl="1">
              <a:spcBef>
                <a:spcPts val="500"/>
              </a:spcBef>
              <a:spcAft>
                <a:spcPts val="500"/>
              </a:spcAft>
            </a:pPr>
            <a:r>
              <a:rPr lang="en-US" sz="2000" smtClean="0"/>
              <a:t>etc.</a:t>
            </a:r>
          </a:p>
        </p:txBody>
      </p:sp>
    </p:spTree>
    <p:extLst>
      <p:ext uri="{BB962C8B-B14F-4D97-AF65-F5344CB8AC3E}">
        <p14:creationId xmlns:p14="http://schemas.microsoft.com/office/powerpoint/2010/main" val="23424911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0" y="0"/>
            <a:ext cx="9144000" cy="1295400"/>
          </a:xfrm>
        </p:spPr>
        <p:txBody>
          <a:bodyPr/>
          <a:lstStyle/>
          <a:p>
            <a:pPr>
              <a:defRPr/>
            </a:pPr>
            <a:r>
              <a:rPr lang="en-US" sz="4800" b="0" smtClean="0"/>
              <a:t>Basic Problems for Manipulation</a:t>
            </a:r>
          </a:p>
        </p:txBody>
      </p:sp>
      <p:sp>
        <p:nvSpPr>
          <p:cNvPr id="45059" name="Rectangle 3"/>
          <p:cNvSpPr>
            <a:spLocks noGrp="1" noChangeArrowheads="1"/>
          </p:cNvSpPr>
          <p:nvPr>
            <p:ph type="body" idx="1"/>
          </p:nvPr>
        </p:nvSpPr>
        <p:spPr>
          <a:xfrm>
            <a:off x="304800" y="1143000"/>
            <a:ext cx="8610600" cy="5334000"/>
          </a:xfrm>
          <a:solidFill>
            <a:schemeClr val="bg1"/>
          </a:solidFill>
        </p:spPr>
        <p:txBody>
          <a:bodyPr>
            <a:normAutofit lnSpcReduction="10000"/>
          </a:bodyPr>
          <a:lstStyle/>
          <a:p>
            <a:pPr lvl="1">
              <a:spcBef>
                <a:spcPts val="500"/>
              </a:spcBef>
              <a:spcAft>
                <a:spcPts val="500"/>
              </a:spcAft>
            </a:pPr>
            <a:endParaRPr lang="en-US" b="1" smtClean="0"/>
          </a:p>
          <a:p>
            <a:pPr>
              <a:spcBef>
                <a:spcPts val="500"/>
              </a:spcBef>
              <a:spcAft>
                <a:spcPts val="500"/>
              </a:spcAft>
            </a:pPr>
            <a:r>
              <a:rPr lang="en-US" b="1" smtClean="0"/>
              <a:t>Kinematics </a:t>
            </a:r>
          </a:p>
          <a:p>
            <a:pPr lvl="1">
              <a:spcBef>
                <a:spcPts val="500"/>
              </a:spcBef>
              <a:spcAft>
                <a:spcPts val="500"/>
              </a:spcAft>
              <a:buFont typeface="Symbol" pitchFamily="18" charset="2"/>
              <a:buChar char="·"/>
            </a:pPr>
            <a:r>
              <a:rPr lang="en-US" smtClean="0"/>
              <a:t>Given all the joint angles - where is the tip ? </a:t>
            </a:r>
          </a:p>
          <a:p>
            <a:pPr>
              <a:spcBef>
                <a:spcPts val="500"/>
              </a:spcBef>
              <a:spcAft>
                <a:spcPts val="500"/>
              </a:spcAft>
            </a:pPr>
            <a:r>
              <a:rPr lang="en-US" b="1" smtClean="0"/>
              <a:t>Inverse Kinematics </a:t>
            </a:r>
          </a:p>
          <a:p>
            <a:pPr lvl="1">
              <a:spcBef>
                <a:spcPts val="500"/>
              </a:spcBef>
              <a:spcAft>
                <a:spcPts val="500"/>
              </a:spcAft>
              <a:buFont typeface="Symbol" pitchFamily="18" charset="2"/>
              <a:buChar char="·"/>
            </a:pPr>
            <a:r>
              <a:rPr lang="en-US" smtClean="0"/>
              <a:t>Given a tip position - what are the possible joint angles ? </a:t>
            </a:r>
          </a:p>
          <a:p>
            <a:pPr>
              <a:spcBef>
                <a:spcPts val="500"/>
              </a:spcBef>
              <a:spcAft>
                <a:spcPts val="500"/>
              </a:spcAft>
            </a:pPr>
            <a:r>
              <a:rPr lang="en-US" sz="3600" b="1" smtClean="0">
                <a:solidFill>
                  <a:srgbClr val="FF5050"/>
                </a:solidFill>
              </a:rPr>
              <a:t>Dynamics </a:t>
            </a:r>
          </a:p>
          <a:p>
            <a:pPr lvl="1">
              <a:spcBef>
                <a:spcPts val="500"/>
              </a:spcBef>
              <a:spcAft>
                <a:spcPts val="500"/>
              </a:spcAft>
              <a:buFont typeface="Symbol" pitchFamily="18" charset="2"/>
              <a:buChar char="·"/>
            </a:pPr>
            <a:r>
              <a:rPr lang="en-US" sz="3200" smtClean="0">
                <a:solidFill>
                  <a:srgbClr val="FF5050"/>
                </a:solidFill>
              </a:rPr>
              <a:t>To accelerate the tip by a given amount how much torque should a particular joint motor put out ?</a:t>
            </a:r>
          </a:p>
          <a:p>
            <a:endParaRPr lang="en-US" smtClean="0"/>
          </a:p>
        </p:txBody>
      </p:sp>
    </p:spTree>
    <p:extLst>
      <p:ext uri="{BB962C8B-B14F-4D97-AF65-F5344CB8AC3E}">
        <p14:creationId xmlns:p14="http://schemas.microsoft.com/office/powerpoint/2010/main" val="11852236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defRPr/>
            </a:pPr>
            <a:r>
              <a:rPr lang="en-US" sz="4000" smtClean="0"/>
              <a:t>Kinematics versus Inverse Kinematics</a:t>
            </a:r>
          </a:p>
        </p:txBody>
      </p:sp>
      <p:sp>
        <p:nvSpPr>
          <p:cNvPr id="46083" name="Rectangle 3"/>
          <p:cNvSpPr>
            <a:spLocks noGrp="1" noChangeArrowheads="1"/>
          </p:cNvSpPr>
          <p:nvPr>
            <p:ph type="body" idx="1"/>
          </p:nvPr>
        </p:nvSpPr>
        <p:spPr>
          <a:xfrm>
            <a:off x="0" y="1219200"/>
            <a:ext cx="9144000" cy="5181600"/>
          </a:xfrm>
        </p:spPr>
        <p:txBody>
          <a:bodyPr>
            <a:normAutofit lnSpcReduction="10000"/>
          </a:bodyPr>
          <a:lstStyle/>
          <a:p>
            <a:pPr>
              <a:spcBef>
                <a:spcPts val="500"/>
              </a:spcBef>
              <a:spcAft>
                <a:spcPts val="500"/>
              </a:spcAft>
            </a:pPr>
            <a:r>
              <a:rPr lang="en-US" sz="3600" smtClean="0"/>
              <a:t>We can formalize all of this mathematically.</a:t>
            </a:r>
          </a:p>
          <a:p>
            <a:pPr lvl="1">
              <a:spcBef>
                <a:spcPts val="500"/>
              </a:spcBef>
              <a:spcAft>
                <a:spcPts val="500"/>
              </a:spcAft>
            </a:pPr>
            <a:r>
              <a:rPr lang="en-US" sz="3200" smtClean="0"/>
              <a:t>To get an equation which will tell us how to convert from, say, angles in each of the joints, to the Cartesian positions of the end effector/point is called:</a:t>
            </a:r>
          </a:p>
          <a:p>
            <a:pPr lvl="2">
              <a:spcBef>
                <a:spcPts val="500"/>
              </a:spcBef>
              <a:spcAft>
                <a:spcPts val="500"/>
              </a:spcAft>
            </a:pPr>
            <a:r>
              <a:rPr lang="en-US" sz="2800" smtClean="0"/>
              <a:t> </a:t>
            </a:r>
            <a:r>
              <a:rPr lang="en-US" sz="2800" b="1" u="sng" smtClean="0">
                <a:solidFill>
                  <a:schemeClr val="accent2"/>
                </a:solidFill>
              </a:rPr>
              <a:t>computing the manipulator kinematics</a:t>
            </a:r>
            <a:r>
              <a:rPr lang="en-US" sz="2800" smtClean="0"/>
              <a:t> </a:t>
            </a:r>
          </a:p>
          <a:p>
            <a:pPr lvl="1">
              <a:spcBef>
                <a:spcPts val="500"/>
              </a:spcBef>
              <a:spcAft>
                <a:spcPts val="500"/>
              </a:spcAft>
            </a:pPr>
            <a:r>
              <a:rPr lang="en-US" sz="3200" smtClean="0"/>
              <a:t>The process of converting the Cartesian (x,y,z) position into a set of joint angles for the arm (thetas) is called:</a:t>
            </a:r>
          </a:p>
          <a:p>
            <a:pPr lvl="2">
              <a:spcBef>
                <a:spcPts val="500"/>
              </a:spcBef>
              <a:spcAft>
                <a:spcPts val="500"/>
              </a:spcAft>
            </a:pPr>
            <a:r>
              <a:rPr lang="en-US" sz="2800" smtClean="0"/>
              <a:t> </a:t>
            </a:r>
            <a:r>
              <a:rPr lang="en-US" sz="2800" b="1" u="sng" smtClean="0">
                <a:solidFill>
                  <a:schemeClr val="accent2"/>
                </a:solidFill>
              </a:rPr>
              <a:t>inverse kinematics</a:t>
            </a:r>
            <a:r>
              <a:rPr lang="en-US" sz="2800" smtClean="0"/>
              <a:t>. </a:t>
            </a:r>
          </a:p>
        </p:txBody>
      </p:sp>
      <p:sp>
        <p:nvSpPr>
          <p:cNvPr id="46084" name="Text Box 4"/>
          <p:cNvSpPr txBox="1">
            <a:spLocks noChangeArrowheads="1"/>
          </p:cNvSpPr>
          <p:nvPr/>
        </p:nvSpPr>
        <p:spPr bwMode="auto">
          <a:xfrm>
            <a:off x="4724400" y="5791200"/>
            <a:ext cx="4419600" cy="898525"/>
          </a:xfrm>
          <a:prstGeom prst="rect">
            <a:avLst/>
          </a:prstGeom>
          <a:solidFill>
            <a:srgbClr val="FFFF99"/>
          </a:soli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Something for lovers of math and programming! Publishable! LISP</a:t>
            </a:r>
          </a:p>
        </p:txBody>
      </p:sp>
    </p:spTree>
    <p:extLst>
      <p:ext uri="{BB962C8B-B14F-4D97-AF65-F5344CB8AC3E}">
        <p14:creationId xmlns:p14="http://schemas.microsoft.com/office/powerpoint/2010/main" val="27977974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1026"/>
          <p:cNvSpPr>
            <a:spLocks noGrp="1" noChangeArrowheads="1"/>
          </p:cNvSpPr>
          <p:nvPr>
            <p:ph type="title"/>
          </p:nvPr>
        </p:nvSpPr>
        <p:spPr>
          <a:xfrm>
            <a:off x="76200" y="1219200"/>
            <a:ext cx="9067800" cy="3276600"/>
          </a:xfrm>
          <a:solidFill>
            <a:srgbClr val="FFFF00"/>
          </a:solidFill>
        </p:spPr>
        <p:txBody>
          <a:bodyPr>
            <a:noAutofit/>
          </a:bodyPr>
          <a:lstStyle/>
          <a:p>
            <a:pPr>
              <a:defRPr/>
            </a:pPr>
            <a:r>
              <a:rPr lang="en-US" sz="11500" dirty="0" smtClean="0">
                <a:solidFill>
                  <a:srgbClr val="FF0000"/>
                </a:solidFill>
                <a:effectLst>
                  <a:outerShdw blurRad="38100" dist="38100" dir="2700000" algn="tl">
                    <a:srgbClr val="000000">
                      <a:alpha val="43137"/>
                    </a:srgbClr>
                  </a:outerShdw>
                </a:effectLst>
              </a:rPr>
              <a:t/>
            </a:r>
            <a:br>
              <a:rPr lang="en-US" sz="11500" dirty="0" smtClean="0">
                <a:solidFill>
                  <a:srgbClr val="FF0000"/>
                </a:solidFill>
                <a:effectLst>
                  <a:outerShdw blurRad="38100" dist="38100" dir="2700000" algn="tl">
                    <a:srgbClr val="000000">
                      <a:alpha val="43137"/>
                    </a:srgbClr>
                  </a:outerShdw>
                </a:effectLst>
              </a:rPr>
            </a:br>
            <a:r>
              <a:rPr lang="en-US" sz="11500" dirty="0" smtClean="0">
                <a:solidFill>
                  <a:srgbClr val="FF0000"/>
                </a:solidFill>
                <a:effectLst>
                  <a:outerShdw blurRad="38100" dist="38100" dir="2700000" algn="tl">
                    <a:srgbClr val="000000">
                      <a:alpha val="43137"/>
                    </a:srgbClr>
                  </a:outerShdw>
                </a:effectLst>
              </a:rPr>
              <a:t>Manipulators</a:t>
            </a:r>
            <a:br>
              <a:rPr lang="en-US" sz="11500" dirty="0" smtClean="0">
                <a:solidFill>
                  <a:srgbClr val="FF0000"/>
                </a:solidFill>
                <a:effectLst>
                  <a:outerShdw blurRad="38100" dist="38100" dir="2700000" algn="tl">
                    <a:srgbClr val="000000">
                      <a:alpha val="43137"/>
                    </a:srgbClr>
                  </a:outerShdw>
                </a:effectLst>
              </a:rPr>
            </a:br>
            <a:endParaRPr lang="en-US" sz="115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34707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1026"/>
          <p:cNvSpPr>
            <a:spLocks noGrp="1" noChangeArrowheads="1"/>
          </p:cNvSpPr>
          <p:nvPr>
            <p:ph type="title"/>
          </p:nvPr>
        </p:nvSpPr>
        <p:spPr/>
        <p:txBody>
          <a:bodyPr/>
          <a:lstStyle/>
          <a:p>
            <a:pPr>
              <a:defRPr/>
            </a:pPr>
            <a:r>
              <a:rPr lang="en-US"/>
              <a:t>Manipulators</a:t>
            </a:r>
          </a:p>
        </p:txBody>
      </p:sp>
      <p:sp>
        <p:nvSpPr>
          <p:cNvPr id="492547" name="Rectangle 1027"/>
          <p:cNvSpPr>
            <a:spLocks noGrp="1" noChangeArrowheads="1"/>
          </p:cNvSpPr>
          <p:nvPr>
            <p:ph type="body" sz="half" idx="1"/>
          </p:nvPr>
        </p:nvSpPr>
        <p:spPr>
          <a:xfrm>
            <a:off x="152400" y="1600200"/>
            <a:ext cx="5029200" cy="4525963"/>
          </a:xfrm>
        </p:spPr>
        <p:txBody>
          <a:bodyPr/>
          <a:lstStyle/>
          <a:p>
            <a:pPr>
              <a:defRPr/>
            </a:pPr>
            <a:r>
              <a:rPr lang="en-US" sz="2800" dirty="0"/>
              <a:t>Robot arms, industrial robot</a:t>
            </a:r>
          </a:p>
          <a:p>
            <a:pPr lvl="1">
              <a:defRPr/>
            </a:pPr>
            <a:r>
              <a:rPr lang="en-US" sz="2400" dirty="0">
                <a:solidFill>
                  <a:srgbClr val="FF0000"/>
                </a:solidFill>
              </a:rPr>
              <a:t>Rigid bodies </a:t>
            </a:r>
            <a:r>
              <a:rPr lang="en-US" sz="2400" dirty="0"/>
              <a:t>(links) connected by joints</a:t>
            </a:r>
          </a:p>
          <a:p>
            <a:pPr lvl="1">
              <a:defRPr/>
            </a:pPr>
            <a:r>
              <a:rPr lang="en-US" sz="2400" b="1" dirty="0">
                <a:solidFill>
                  <a:srgbClr val="FF0000"/>
                </a:solidFill>
              </a:rPr>
              <a:t>Joints: </a:t>
            </a:r>
            <a:r>
              <a:rPr lang="en-US" sz="2400" dirty="0"/>
              <a:t>revolute or prismatic</a:t>
            </a:r>
          </a:p>
          <a:p>
            <a:pPr lvl="1">
              <a:defRPr/>
            </a:pPr>
            <a:r>
              <a:rPr lang="en-US" sz="2400" b="1" dirty="0">
                <a:solidFill>
                  <a:srgbClr val="FF0000"/>
                </a:solidFill>
                <a:effectLst>
                  <a:outerShdw blurRad="38100" dist="38100" dir="2700000" algn="tl">
                    <a:srgbClr val="000000">
                      <a:alpha val="43137"/>
                    </a:srgbClr>
                  </a:outerShdw>
                </a:effectLst>
              </a:rPr>
              <a:t>Drive: </a:t>
            </a:r>
            <a:r>
              <a:rPr lang="en-US" sz="2400" dirty="0"/>
              <a:t>electric or hydraulic </a:t>
            </a:r>
          </a:p>
          <a:p>
            <a:pPr lvl="1">
              <a:defRPr/>
            </a:pPr>
            <a:r>
              <a:rPr lang="en-US" sz="2400" dirty="0">
                <a:solidFill>
                  <a:srgbClr val="FF0000"/>
                </a:solidFill>
                <a:effectLst>
                  <a:outerShdw blurRad="38100" dist="38100" dir="2700000" algn="tl">
                    <a:srgbClr val="000000">
                      <a:alpha val="43137"/>
                    </a:srgbClr>
                  </a:outerShdw>
                </a:effectLst>
              </a:rPr>
              <a:t>End-effector</a:t>
            </a:r>
            <a:r>
              <a:rPr lang="en-US" sz="2400" dirty="0"/>
              <a:t> (tool) mounted on a flange or plate secured to the wrist joint of robot </a:t>
            </a:r>
          </a:p>
        </p:txBody>
      </p:sp>
      <p:pic>
        <p:nvPicPr>
          <p:cNvPr id="48132" name="Picture 1028" descr="RX13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0200" y="1781175"/>
            <a:ext cx="3581400" cy="4467225"/>
          </a:xfrm>
        </p:spPr>
      </p:pic>
    </p:spTree>
    <p:extLst>
      <p:ext uri="{BB962C8B-B14F-4D97-AF65-F5344CB8AC3E}">
        <p14:creationId xmlns:p14="http://schemas.microsoft.com/office/powerpoint/2010/main" val="231024566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1026"/>
          <p:cNvSpPr>
            <a:spLocks noGrp="1" noChangeArrowheads="1"/>
          </p:cNvSpPr>
          <p:nvPr>
            <p:ph type="title"/>
          </p:nvPr>
        </p:nvSpPr>
        <p:spPr>
          <a:xfrm>
            <a:off x="381000" y="25400"/>
            <a:ext cx="8229600" cy="889000"/>
          </a:xfrm>
          <a:solidFill>
            <a:srgbClr val="FFFF00"/>
          </a:solidFill>
        </p:spPr>
        <p:txBody>
          <a:bodyPr>
            <a:normAutofit fontScale="90000"/>
          </a:bodyPr>
          <a:lstStyle/>
          <a:p>
            <a:pPr>
              <a:defRPr/>
            </a:pPr>
            <a:r>
              <a:rPr lang="en-US" dirty="0" smtClean="0">
                <a:solidFill>
                  <a:srgbClr val="FF0000"/>
                </a:solidFill>
                <a:effectLst>
                  <a:outerShdw blurRad="38100" dist="38100" dir="2700000" algn="tl">
                    <a:srgbClr val="000000">
                      <a:alpha val="43137"/>
                    </a:srgbClr>
                  </a:outerShdw>
                </a:effectLst>
              </a:rPr>
              <a:t>Manipulators: </a:t>
            </a:r>
            <a:r>
              <a:rPr lang="en-US" dirty="0" smtClean="0"/>
              <a:t>Robot Configurations</a:t>
            </a:r>
            <a:endParaRPr lang="en-US" dirty="0"/>
          </a:p>
        </p:txBody>
      </p:sp>
      <p:sp>
        <p:nvSpPr>
          <p:cNvPr id="49155" name="Slide Number Placeholder 3"/>
          <p:cNvSpPr>
            <a:spLocks noGrp="1"/>
          </p:cNvSpPr>
          <p:nvPr>
            <p:ph type="sldNum" sz="quarter" idx="4294967295"/>
          </p:nvPr>
        </p:nvSpPr>
        <p:spPr bwMode="auto">
          <a:xfrm>
            <a:off x="6553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1A37683-8204-4616-955C-DE014E3563F1}" type="slidenum">
              <a:rPr lang="en-US"/>
              <a:pPr/>
              <a:t>47</a:t>
            </a:fld>
            <a:endParaRPr lang="en-US"/>
          </a:p>
        </p:txBody>
      </p:sp>
      <p:pic>
        <p:nvPicPr>
          <p:cNvPr id="49156" name="Picture 1028" descr="manipulator-articulat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114800"/>
            <a:ext cx="21336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1030" descr="manipulator-cartes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524000"/>
            <a:ext cx="2028825"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031" descr="manipulator-cylindric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524000"/>
            <a:ext cx="228600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32" descr="manipulator-spheric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295400"/>
            <a:ext cx="205740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033" descr="manipulator-SCAR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886200"/>
            <a:ext cx="2438400"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xt Box 1034"/>
          <p:cNvSpPr txBox="1">
            <a:spLocks noChangeArrowheads="1"/>
          </p:cNvSpPr>
          <p:nvPr/>
        </p:nvSpPr>
        <p:spPr bwMode="auto">
          <a:xfrm>
            <a:off x="838200" y="3429000"/>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0000"/>
                </a:solidFill>
              </a:rPr>
              <a:t>Cartesian</a:t>
            </a:r>
            <a:r>
              <a:rPr lang="en-US"/>
              <a:t>: PPP</a:t>
            </a:r>
          </a:p>
        </p:txBody>
      </p:sp>
      <p:sp>
        <p:nvSpPr>
          <p:cNvPr id="49162" name="Text Box 1035"/>
          <p:cNvSpPr txBox="1">
            <a:spLocks noChangeArrowheads="1"/>
          </p:cNvSpPr>
          <p:nvPr/>
        </p:nvSpPr>
        <p:spPr bwMode="auto">
          <a:xfrm>
            <a:off x="3581400" y="3429000"/>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0000"/>
                </a:solidFill>
              </a:rPr>
              <a:t>Cylindrical: </a:t>
            </a:r>
            <a:r>
              <a:rPr lang="en-US"/>
              <a:t>RPP</a:t>
            </a:r>
          </a:p>
        </p:txBody>
      </p:sp>
      <p:sp>
        <p:nvSpPr>
          <p:cNvPr id="49163" name="Text Box 1036"/>
          <p:cNvSpPr txBox="1">
            <a:spLocks noChangeArrowheads="1"/>
          </p:cNvSpPr>
          <p:nvPr/>
        </p:nvSpPr>
        <p:spPr bwMode="auto">
          <a:xfrm>
            <a:off x="6248400" y="34290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0000"/>
                </a:solidFill>
              </a:rPr>
              <a:t>Spherical: </a:t>
            </a:r>
            <a:r>
              <a:rPr lang="en-US"/>
              <a:t>RRP</a:t>
            </a:r>
          </a:p>
        </p:txBody>
      </p:sp>
      <p:sp>
        <p:nvSpPr>
          <p:cNvPr id="49164" name="Text Box 1037"/>
          <p:cNvSpPr txBox="1">
            <a:spLocks noChangeArrowheads="1"/>
          </p:cNvSpPr>
          <p:nvPr/>
        </p:nvSpPr>
        <p:spPr bwMode="auto">
          <a:xfrm>
            <a:off x="3200400" y="5638800"/>
            <a:ext cx="23622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0000"/>
                </a:solidFill>
              </a:rPr>
              <a:t>SCARA</a:t>
            </a:r>
            <a:r>
              <a:rPr lang="en-US"/>
              <a:t>: RRP</a:t>
            </a:r>
          </a:p>
          <a:p>
            <a:pPr>
              <a:spcBef>
                <a:spcPct val="50000"/>
              </a:spcBef>
            </a:pPr>
            <a:r>
              <a:rPr lang="en-US" sz="1400"/>
              <a:t>(Selective Compliance Assembly Robot Arm)</a:t>
            </a:r>
          </a:p>
        </p:txBody>
      </p:sp>
      <p:sp>
        <p:nvSpPr>
          <p:cNvPr id="49165" name="Text Box 1038"/>
          <p:cNvSpPr txBox="1">
            <a:spLocks noChangeArrowheads="1"/>
          </p:cNvSpPr>
          <p:nvPr/>
        </p:nvSpPr>
        <p:spPr bwMode="auto">
          <a:xfrm>
            <a:off x="762000" y="59436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0000"/>
                </a:solidFill>
              </a:rPr>
              <a:t>Articulated: </a:t>
            </a:r>
            <a:r>
              <a:rPr lang="en-US"/>
              <a:t>RRR</a:t>
            </a:r>
          </a:p>
        </p:txBody>
      </p:sp>
      <p:pic>
        <p:nvPicPr>
          <p:cNvPr id="49166" name="Picture 1039" descr="manipulator-too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3962400"/>
            <a:ext cx="18288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7" name="Text Box 1040"/>
          <p:cNvSpPr txBox="1">
            <a:spLocks noChangeArrowheads="1"/>
          </p:cNvSpPr>
          <p:nvPr/>
        </p:nvSpPr>
        <p:spPr bwMode="auto">
          <a:xfrm>
            <a:off x="5791200" y="5181600"/>
            <a:ext cx="37338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0000"/>
                </a:solidFill>
              </a:rPr>
              <a:t>Hand coordinate:</a:t>
            </a:r>
          </a:p>
          <a:p>
            <a:pPr>
              <a:spcBef>
                <a:spcPct val="50000"/>
              </a:spcBef>
            </a:pPr>
            <a:r>
              <a:rPr lang="en-US" sz="1600" b="1"/>
              <a:t>n:</a:t>
            </a:r>
            <a:r>
              <a:rPr lang="en-US" sz="1600"/>
              <a:t> normal vector; </a:t>
            </a:r>
            <a:r>
              <a:rPr lang="en-US" sz="1600" b="1"/>
              <a:t>s</a:t>
            </a:r>
            <a:r>
              <a:rPr lang="en-US" sz="1600"/>
              <a:t>: sliding vector; </a:t>
            </a:r>
          </a:p>
          <a:p>
            <a:pPr>
              <a:spcBef>
                <a:spcPct val="50000"/>
              </a:spcBef>
            </a:pPr>
            <a:r>
              <a:rPr lang="en-US" sz="1600" b="1"/>
              <a:t>a</a:t>
            </a:r>
            <a:r>
              <a:rPr lang="en-US" sz="1600"/>
              <a:t>: approach vector, normal to the</a:t>
            </a:r>
          </a:p>
          <a:p>
            <a:pPr>
              <a:spcBef>
                <a:spcPct val="50000"/>
              </a:spcBef>
            </a:pPr>
            <a:r>
              <a:rPr lang="en-US" sz="1600"/>
              <a:t>tool mounting plate</a:t>
            </a:r>
          </a:p>
        </p:txBody>
      </p:sp>
    </p:spTree>
    <p:extLst>
      <p:ext uri="{BB962C8B-B14F-4D97-AF65-F5344CB8AC3E}">
        <p14:creationId xmlns:p14="http://schemas.microsoft.com/office/powerpoint/2010/main" val="13394812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a:solidFill>
            <a:srgbClr val="FFFF00"/>
          </a:solidFill>
        </p:spPr>
        <p:txBody>
          <a:bodyPr>
            <a:normAutofit fontScale="90000"/>
          </a:bodyPr>
          <a:lstStyle/>
          <a:p>
            <a:pPr>
              <a:defRPr/>
            </a:pPr>
            <a:r>
              <a:rPr lang="en-US" dirty="0" smtClean="0">
                <a:solidFill>
                  <a:srgbClr val="FF0000"/>
                </a:solidFill>
              </a:rPr>
              <a:t>Manipulators: </a:t>
            </a:r>
            <a:r>
              <a:rPr lang="en-US" dirty="0" smtClean="0"/>
              <a:t>Motion Control Methods</a:t>
            </a:r>
            <a:endParaRPr lang="en-US" dirty="0"/>
          </a:p>
        </p:txBody>
      </p:sp>
      <p:sp>
        <p:nvSpPr>
          <p:cNvPr id="50179" name="Rectangle 3"/>
          <p:cNvSpPr>
            <a:spLocks noGrp="1" noChangeArrowheads="1"/>
          </p:cNvSpPr>
          <p:nvPr>
            <p:ph idx="1"/>
          </p:nvPr>
        </p:nvSpPr>
        <p:spPr/>
        <p:txBody>
          <a:bodyPr/>
          <a:lstStyle/>
          <a:p>
            <a:pPr lvl="1"/>
            <a:r>
              <a:rPr lang="en-US" b="1" smtClean="0">
                <a:solidFill>
                  <a:srgbClr val="FF0000"/>
                </a:solidFill>
              </a:rPr>
              <a:t>Point to point control</a:t>
            </a:r>
          </a:p>
          <a:p>
            <a:pPr lvl="2"/>
            <a:r>
              <a:rPr lang="en-US" smtClean="0"/>
              <a:t>a sequence of discrete points</a:t>
            </a:r>
          </a:p>
          <a:p>
            <a:pPr lvl="2"/>
            <a:r>
              <a:rPr lang="en-US" smtClean="0"/>
              <a:t>spot welding, pick-and-place, loading &amp; unloading</a:t>
            </a:r>
          </a:p>
          <a:p>
            <a:pPr lvl="1"/>
            <a:endParaRPr lang="en-US" smtClean="0"/>
          </a:p>
          <a:p>
            <a:pPr lvl="1"/>
            <a:r>
              <a:rPr lang="en-US" b="1" smtClean="0">
                <a:solidFill>
                  <a:srgbClr val="FF0000"/>
                </a:solidFill>
              </a:rPr>
              <a:t>Continuous path control</a:t>
            </a:r>
          </a:p>
          <a:p>
            <a:pPr lvl="2"/>
            <a:r>
              <a:rPr lang="en-US" smtClean="0"/>
              <a:t>follow a prescribed path, controlled-path motion</a:t>
            </a:r>
          </a:p>
          <a:p>
            <a:pPr lvl="2"/>
            <a:r>
              <a:rPr lang="en-US" smtClean="0"/>
              <a:t>Spray painting, Arc welding, Gluing </a:t>
            </a:r>
          </a:p>
        </p:txBody>
      </p:sp>
    </p:spTree>
    <p:extLst>
      <p:ext uri="{BB962C8B-B14F-4D97-AF65-F5344CB8AC3E}">
        <p14:creationId xmlns:p14="http://schemas.microsoft.com/office/powerpoint/2010/main" val="13871042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a:solidFill>
            <a:srgbClr val="FFFF00"/>
          </a:solidFill>
        </p:spPr>
        <p:txBody>
          <a:bodyPr>
            <a:normAutofit/>
          </a:bodyPr>
          <a:lstStyle/>
          <a:p>
            <a:pPr>
              <a:defRPr/>
            </a:pPr>
            <a:r>
              <a:rPr lang="en-US" dirty="0" smtClean="0">
                <a:solidFill>
                  <a:srgbClr val="FF0000"/>
                </a:solidFill>
                <a:effectLst>
                  <a:outerShdw blurRad="38100" dist="38100" dir="2700000" algn="tl">
                    <a:srgbClr val="000000">
                      <a:alpha val="43137"/>
                    </a:srgbClr>
                  </a:outerShdw>
                </a:effectLst>
              </a:rPr>
              <a:t>Manipulators: </a:t>
            </a:r>
            <a:r>
              <a:rPr lang="en-US" dirty="0" smtClean="0">
                <a:effectLst>
                  <a:outerShdw blurRad="38100" dist="38100" dir="2700000" algn="tl">
                    <a:srgbClr val="000000">
                      <a:alpha val="43137"/>
                    </a:srgbClr>
                  </a:outerShdw>
                </a:effectLst>
              </a:rPr>
              <a:t>Robot Specifications</a:t>
            </a:r>
            <a:endParaRPr lang="en-US" dirty="0">
              <a:effectLst>
                <a:outerShdw blurRad="38100" dist="38100" dir="2700000" algn="tl">
                  <a:srgbClr val="000000">
                    <a:alpha val="43137"/>
                  </a:srgbClr>
                </a:outerShdw>
              </a:effectLst>
            </a:endParaRPr>
          </a:p>
        </p:txBody>
      </p:sp>
      <p:sp>
        <p:nvSpPr>
          <p:cNvPr id="51203" name="Rectangle 3"/>
          <p:cNvSpPr>
            <a:spLocks noGrp="1" noChangeArrowheads="1"/>
          </p:cNvSpPr>
          <p:nvPr>
            <p:ph type="body" sz="half" idx="1"/>
          </p:nvPr>
        </p:nvSpPr>
        <p:spPr>
          <a:xfrm>
            <a:off x="457200" y="1600200"/>
            <a:ext cx="5791200" cy="4525963"/>
          </a:xfrm>
        </p:spPr>
        <p:txBody>
          <a:bodyPr/>
          <a:lstStyle/>
          <a:p>
            <a:pPr lvl="1"/>
            <a:r>
              <a:rPr lang="en-US" sz="2400" smtClean="0">
                <a:solidFill>
                  <a:srgbClr val="00B0F0"/>
                </a:solidFill>
              </a:rPr>
              <a:t>Number of Axes</a:t>
            </a:r>
          </a:p>
          <a:p>
            <a:pPr lvl="2"/>
            <a:r>
              <a:rPr lang="en-US" sz="2000" smtClean="0"/>
              <a:t>Major axes, (1-3) =&gt; Position the wrist</a:t>
            </a:r>
          </a:p>
          <a:p>
            <a:pPr lvl="2"/>
            <a:r>
              <a:rPr lang="en-US" sz="2000" smtClean="0"/>
              <a:t>Minor axes, (4-6) =&gt; Orient the tool</a:t>
            </a:r>
          </a:p>
          <a:p>
            <a:pPr lvl="2"/>
            <a:r>
              <a:rPr lang="en-US" sz="2000" smtClean="0"/>
              <a:t>Redundant, (7-n) =&gt; reaching around obstacles, avoiding undesirable configuration</a:t>
            </a:r>
          </a:p>
          <a:p>
            <a:pPr lvl="1"/>
            <a:r>
              <a:rPr lang="en-US" sz="2400" smtClean="0">
                <a:solidFill>
                  <a:srgbClr val="00B0F0"/>
                </a:solidFill>
              </a:rPr>
              <a:t>Degree of Freedom </a:t>
            </a:r>
            <a:r>
              <a:rPr lang="en-US" sz="2400" smtClean="0"/>
              <a:t>(DOF)</a:t>
            </a:r>
          </a:p>
          <a:p>
            <a:pPr lvl="1"/>
            <a:r>
              <a:rPr lang="en-US" sz="2400" smtClean="0">
                <a:solidFill>
                  <a:srgbClr val="00B0F0"/>
                </a:solidFill>
              </a:rPr>
              <a:t>Workspace</a:t>
            </a:r>
          </a:p>
          <a:p>
            <a:pPr lvl="1"/>
            <a:r>
              <a:rPr lang="en-US" sz="2400" smtClean="0">
                <a:solidFill>
                  <a:srgbClr val="00B0F0"/>
                </a:solidFill>
              </a:rPr>
              <a:t>Payload </a:t>
            </a:r>
            <a:r>
              <a:rPr lang="en-US" sz="2400" smtClean="0"/>
              <a:t>(load capacity)</a:t>
            </a:r>
          </a:p>
          <a:p>
            <a:pPr lvl="1"/>
            <a:r>
              <a:rPr lang="en-US" sz="2400" smtClean="0">
                <a:solidFill>
                  <a:srgbClr val="00B0F0"/>
                </a:solidFill>
              </a:rPr>
              <a:t>Precision</a:t>
            </a:r>
            <a:r>
              <a:rPr lang="en-US" sz="2400" smtClean="0"/>
              <a:t> v.s. </a:t>
            </a:r>
            <a:r>
              <a:rPr lang="en-US" sz="2400" smtClean="0">
                <a:solidFill>
                  <a:srgbClr val="FF0000"/>
                </a:solidFill>
              </a:rPr>
              <a:t>Repeatability</a:t>
            </a:r>
          </a:p>
        </p:txBody>
      </p:sp>
      <p:pic>
        <p:nvPicPr>
          <p:cNvPr id="51204" name="Picture 5" descr="RX130"/>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15025" y="1535113"/>
            <a:ext cx="2619375" cy="3267075"/>
          </a:xfrm>
        </p:spPr>
      </p:pic>
      <p:sp>
        <p:nvSpPr>
          <p:cNvPr id="495620" name="Text Box 4"/>
          <p:cNvSpPr txBox="1">
            <a:spLocks noChangeArrowheads="1"/>
          </p:cNvSpPr>
          <p:nvPr/>
        </p:nvSpPr>
        <p:spPr bwMode="auto">
          <a:xfrm>
            <a:off x="5410200" y="56388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Which one is more important?</a:t>
            </a:r>
          </a:p>
        </p:txBody>
      </p:sp>
    </p:spTree>
    <p:extLst>
      <p:ext uri="{BB962C8B-B14F-4D97-AF65-F5344CB8AC3E}">
        <p14:creationId xmlns:p14="http://schemas.microsoft.com/office/powerpoint/2010/main" val="717721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95620"/>
                                        </p:tgtEl>
                                        <p:attrNameLst>
                                          <p:attrName>style.visibility</p:attrName>
                                        </p:attrNameLst>
                                      </p:cBhvr>
                                      <p:to>
                                        <p:strVal val="visible"/>
                                      </p:to>
                                    </p:set>
                                    <p:anim calcmode="lin" valueType="num">
                                      <p:cBhvr additive="base">
                                        <p:cTn id="7" dur="500" fill="hold"/>
                                        <p:tgtEl>
                                          <p:spTgt spid="495620"/>
                                        </p:tgtEl>
                                        <p:attrNameLst>
                                          <p:attrName>ppt_x</p:attrName>
                                        </p:attrNameLst>
                                      </p:cBhvr>
                                      <p:tavLst>
                                        <p:tav tm="0">
                                          <p:val>
                                            <p:strVal val="1+#ppt_w/2"/>
                                          </p:val>
                                        </p:tav>
                                        <p:tav tm="100000">
                                          <p:val>
                                            <p:strVal val="#ppt_x"/>
                                          </p:val>
                                        </p:tav>
                                      </p:tavLst>
                                    </p:anim>
                                    <p:anim calcmode="lin" valueType="num">
                                      <p:cBhvr additive="base">
                                        <p:cTn id="8" dur="500" fill="hold"/>
                                        <p:tgtEl>
                                          <p:spTgt spid="4956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762000"/>
            <a:ext cx="8458200" cy="5181600"/>
          </a:xfrm>
          <a:solidFill>
            <a:schemeClr val="accent3">
              <a:lumMod val="40000"/>
              <a:lumOff val="60000"/>
            </a:schemeClr>
          </a:solidFill>
        </p:spPr>
        <p:txBody>
          <a:bodyPr>
            <a:normAutofit/>
          </a:bodyPr>
          <a:lstStyle/>
          <a:p>
            <a:pPr>
              <a:defRPr/>
            </a:pPr>
            <a:r>
              <a:rPr lang="en-US" sz="10300" dirty="0" smtClean="0"/>
              <a:t>Kinematics for Animals (</a:t>
            </a:r>
            <a:r>
              <a:rPr lang="en-US" sz="10300" dirty="0" smtClean="0">
                <a:solidFill>
                  <a:srgbClr val="FF0000"/>
                </a:solidFill>
              </a:rPr>
              <a:t>and humans</a:t>
            </a:r>
            <a:r>
              <a:rPr lang="en-US" sz="10300" dirty="0" smtClean="0"/>
              <a:t>)</a:t>
            </a:r>
          </a:p>
        </p:txBody>
      </p:sp>
    </p:spTree>
    <p:extLst>
      <p:ext uri="{BB962C8B-B14F-4D97-AF65-F5344CB8AC3E}">
        <p14:creationId xmlns:p14="http://schemas.microsoft.com/office/powerpoint/2010/main" val="11896186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0"/>
            <a:ext cx="3200400" cy="762000"/>
          </a:xfrm>
        </p:spPr>
        <p:txBody>
          <a:bodyPr>
            <a:normAutofit fontScale="90000"/>
          </a:bodyPr>
          <a:lstStyle/>
          <a:p>
            <a:pPr>
              <a:defRPr/>
            </a:pPr>
            <a:r>
              <a:rPr lang="en-US" sz="5400" b="0" smtClean="0">
                <a:solidFill>
                  <a:srgbClr val="FF0000"/>
                </a:solidFill>
              </a:rPr>
              <a:t>Joints.</a:t>
            </a:r>
          </a:p>
        </p:txBody>
      </p:sp>
      <p:sp>
        <p:nvSpPr>
          <p:cNvPr id="145411" name="Rectangle 3"/>
          <p:cNvSpPr>
            <a:spLocks noGrp="1" noChangeArrowheads="1"/>
          </p:cNvSpPr>
          <p:nvPr>
            <p:ph type="body" idx="1"/>
          </p:nvPr>
        </p:nvSpPr>
        <p:spPr>
          <a:xfrm>
            <a:off x="2971800" y="0"/>
            <a:ext cx="6172200" cy="1828800"/>
          </a:xfrm>
        </p:spPr>
        <p:txBody>
          <a:bodyPr/>
          <a:lstStyle/>
          <a:p>
            <a:pPr>
              <a:spcBef>
                <a:spcPts val="500"/>
              </a:spcBef>
              <a:spcAft>
                <a:spcPts val="500"/>
              </a:spcAft>
            </a:pPr>
            <a:r>
              <a:rPr lang="en-US" sz="1400" b="1" smtClean="0">
                <a:solidFill>
                  <a:schemeClr val="accent2"/>
                </a:solidFill>
              </a:rPr>
              <a:t>Joints connect parts of manipulators</a:t>
            </a:r>
            <a:r>
              <a:rPr lang="en-US" sz="1400" b="1" smtClean="0"/>
              <a:t>. </a:t>
            </a:r>
          </a:p>
          <a:p>
            <a:pPr>
              <a:spcBef>
                <a:spcPts val="500"/>
              </a:spcBef>
              <a:spcAft>
                <a:spcPts val="500"/>
              </a:spcAft>
            </a:pPr>
            <a:r>
              <a:rPr lang="en-US" sz="1400" b="1" smtClean="0"/>
              <a:t>The most common joint types are: </a:t>
            </a:r>
          </a:p>
          <a:p>
            <a:pPr lvl="1">
              <a:spcBef>
                <a:spcPts val="500"/>
              </a:spcBef>
              <a:spcAft>
                <a:spcPts val="500"/>
              </a:spcAft>
            </a:pPr>
            <a:r>
              <a:rPr lang="en-US" sz="1200" b="1" smtClean="0">
                <a:solidFill>
                  <a:schemeClr val="accent2"/>
                </a:solidFill>
              </a:rPr>
              <a:t>revolute</a:t>
            </a:r>
            <a:r>
              <a:rPr lang="en-US" sz="1200" b="1" smtClean="0"/>
              <a:t> link (rotation around a fixed axis) </a:t>
            </a:r>
          </a:p>
          <a:p>
            <a:pPr lvl="1">
              <a:spcBef>
                <a:spcPts val="500"/>
              </a:spcBef>
              <a:spcAft>
                <a:spcPts val="500"/>
              </a:spcAft>
            </a:pPr>
            <a:r>
              <a:rPr lang="en-US" sz="1200" b="1" smtClean="0">
                <a:solidFill>
                  <a:schemeClr val="accent2"/>
                </a:solidFill>
              </a:rPr>
              <a:t>prismatic</a:t>
            </a:r>
            <a:r>
              <a:rPr lang="en-US" sz="1200" b="1" smtClean="0"/>
              <a:t> link </a:t>
            </a:r>
            <a:r>
              <a:rPr lang="en-US" sz="1200" b="1" smtClean="0">
                <a:solidFill>
                  <a:srgbClr val="FF5050"/>
                </a:solidFill>
              </a:rPr>
              <a:t>(linear </a:t>
            </a:r>
            <a:r>
              <a:rPr lang="en-US" sz="1200" b="1" smtClean="0"/>
              <a:t>movement)</a:t>
            </a:r>
          </a:p>
          <a:p>
            <a:pPr>
              <a:spcBef>
                <a:spcPts val="500"/>
              </a:spcBef>
              <a:spcAft>
                <a:spcPts val="500"/>
              </a:spcAft>
            </a:pPr>
            <a:r>
              <a:rPr lang="en-US" sz="1400" b="1" smtClean="0"/>
              <a:t>These joints provide the </a:t>
            </a:r>
            <a:r>
              <a:rPr lang="en-US" sz="1400" b="1" smtClean="0">
                <a:solidFill>
                  <a:schemeClr val="accent2"/>
                </a:solidFill>
              </a:rPr>
              <a:t>DOF</a:t>
            </a:r>
            <a:r>
              <a:rPr lang="en-US" sz="1400" b="1" smtClean="0"/>
              <a:t> for an effector. </a:t>
            </a:r>
          </a:p>
        </p:txBody>
      </p:sp>
      <p:graphicFrame>
        <p:nvGraphicFramePr>
          <p:cNvPr id="55300" name="Object 4"/>
          <p:cNvGraphicFramePr>
            <a:graphicFrameLocks noChangeAspect="1"/>
          </p:cNvGraphicFramePr>
          <p:nvPr/>
        </p:nvGraphicFramePr>
        <p:xfrm>
          <a:off x="0" y="1601788"/>
          <a:ext cx="8839200" cy="5256212"/>
        </p:xfrm>
        <a:graphic>
          <a:graphicData uri="http://schemas.openxmlformats.org/presentationml/2006/ole">
            <mc:AlternateContent xmlns:mc="http://schemas.openxmlformats.org/markup-compatibility/2006">
              <mc:Choice xmlns:v="urn:schemas-microsoft-com:vml" Requires="v">
                <p:oleObj spid="_x0000_s1028" name="Photo Editor Photo" r:id="rId3" imgW="4885714" imgH="2905531" progId="MSPhotoEd.3">
                  <p:embed/>
                </p:oleObj>
              </mc:Choice>
              <mc:Fallback>
                <p:oleObj name="Photo Editor Photo" r:id="rId3" imgW="4885714" imgH="290553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1788"/>
                        <a:ext cx="8839200"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301" name="Text Box 6"/>
          <p:cNvSpPr txBox="1">
            <a:spLocks noChangeArrowheads="1"/>
          </p:cNvSpPr>
          <p:nvPr/>
        </p:nvSpPr>
        <p:spPr bwMode="auto">
          <a:xfrm>
            <a:off x="0" y="1676400"/>
            <a:ext cx="3048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Prismatic Link</a:t>
            </a:r>
          </a:p>
        </p:txBody>
      </p:sp>
      <p:sp>
        <p:nvSpPr>
          <p:cNvPr id="55302" name="Line 7"/>
          <p:cNvSpPr>
            <a:spLocks noChangeShapeType="1"/>
          </p:cNvSpPr>
          <p:nvPr/>
        </p:nvSpPr>
        <p:spPr bwMode="auto">
          <a:xfrm>
            <a:off x="2057400" y="1905000"/>
            <a:ext cx="533400" cy="1524000"/>
          </a:xfrm>
          <a:prstGeom prst="line">
            <a:avLst/>
          </a:prstGeom>
          <a:noFill/>
          <a:ln w="952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332569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anim calcmode="lin" valueType="num">
                                      <p:cBhvr additive="base">
                                        <p:cTn id="7" dur="500" fill="hold"/>
                                        <p:tgtEl>
                                          <p:spTgt spid="1454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5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5411">
                                            <p:txEl>
                                              <p:pRg st="1" end="1"/>
                                            </p:txEl>
                                          </p:spTgt>
                                        </p:tgtEl>
                                        <p:attrNameLst>
                                          <p:attrName>style.visibility</p:attrName>
                                        </p:attrNameLst>
                                      </p:cBhvr>
                                      <p:to>
                                        <p:strVal val="visible"/>
                                      </p:to>
                                    </p:set>
                                    <p:anim calcmode="lin" valueType="num">
                                      <p:cBhvr additive="base">
                                        <p:cTn id="13" dur="500" fill="hold"/>
                                        <p:tgtEl>
                                          <p:spTgt spid="1454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5411">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45411">
                                            <p:txEl>
                                              <p:pRg st="2" end="2"/>
                                            </p:txEl>
                                          </p:spTgt>
                                        </p:tgtEl>
                                        <p:attrNameLst>
                                          <p:attrName>style.visibility</p:attrName>
                                        </p:attrNameLst>
                                      </p:cBhvr>
                                      <p:to>
                                        <p:strVal val="visible"/>
                                      </p:to>
                                    </p:set>
                                    <p:anim calcmode="lin" valueType="num">
                                      <p:cBhvr additive="base">
                                        <p:cTn id="17" dur="500" fill="hold"/>
                                        <p:tgtEl>
                                          <p:spTgt spid="145411">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45411">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5411">
                                            <p:txEl>
                                              <p:pRg st="3" end="3"/>
                                            </p:txEl>
                                          </p:spTgt>
                                        </p:tgtEl>
                                        <p:attrNameLst>
                                          <p:attrName>style.visibility</p:attrName>
                                        </p:attrNameLst>
                                      </p:cBhvr>
                                      <p:to>
                                        <p:strVal val="visible"/>
                                      </p:to>
                                    </p:set>
                                    <p:anim calcmode="lin" valueType="num">
                                      <p:cBhvr additive="base">
                                        <p:cTn id="21" dur="500" fill="hold"/>
                                        <p:tgtEl>
                                          <p:spTgt spid="145411">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454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45411">
                                            <p:txEl>
                                              <p:pRg st="4" end="4"/>
                                            </p:txEl>
                                          </p:spTgt>
                                        </p:tgtEl>
                                        <p:attrNameLst>
                                          <p:attrName>style.visibility</p:attrName>
                                        </p:attrNameLst>
                                      </p:cBhvr>
                                      <p:to>
                                        <p:strVal val="visible"/>
                                      </p:to>
                                    </p:set>
                                    <p:anim calcmode="lin" valueType="num">
                                      <p:cBhvr additive="base">
                                        <p:cTn id="27" dur="500" fill="hold"/>
                                        <p:tgtEl>
                                          <p:spTgt spid="145411">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54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0" y="0"/>
            <a:ext cx="9144000" cy="1066800"/>
          </a:xfrm>
        </p:spPr>
        <p:txBody>
          <a:bodyPr>
            <a:normAutofit fontScale="90000"/>
          </a:bodyPr>
          <a:lstStyle/>
          <a:p>
            <a:pPr>
              <a:defRPr/>
            </a:pPr>
            <a:r>
              <a:rPr lang="en-US" sz="8000" b="0" smtClean="0">
                <a:solidFill>
                  <a:srgbClr val="FF0000"/>
                </a:solidFill>
              </a:rPr>
              <a:t>Joints.</a:t>
            </a:r>
          </a:p>
        </p:txBody>
      </p:sp>
      <p:graphicFrame>
        <p:nvGraphicFramePr>
          <p:cNvPr id="56323" name="Object 5"/>
          <p:cNvGraphicFramePr>
            <a:graphicFrameLocks noChangeAspect="1"/>
          </p:cNvGraphicFramePr>
          <p:nvPr/>
        </p:nvGraphicFramePr>
        <p:xfrm>
          <a:off x="0" y="2247900"/>
          <a:ext cx="9144000" cy="4610100"/>
        </p:xfrm>
        <a:graphic>
          <a:graphicData uri="http://schemas.openxmlformats.org/presentationml/2006/ole">
            <mc:AlternateContent xmlns:mc="http://schemas.openxmlformats.org/markup-compatibility/2006">
              <mc:Choice xmlns:v="urn:schemas-microsoft-com:vml" Requires="v">
                <p:oleObj spid="_x0000_s2052" name="Photo Editor Photo" r:id="rId3" imgW="5609524" imgH="2828571" progId="MSPhotoEd.3">
                  <p:embed/>
                </p:oleObj>
              </mc:Choice>
              <mc:Fallback>
                <p:oleObj name="Photo Editor Photo" r:id="rId3" imgW="5609524" imgH="282857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47900"/>
                        <a:ext cx="91440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6324" name="Text Box 7"/>
          <p:cNvSpPr txBox="1">
            <a:spLocks noChangeArrowheads="1"/>
          </p:cNvSpPr>
          <p:nvPr/>
        </p:nvSpPr>
        <p:spPr bwMode="auto">
          <a:xfrm>
            <a:off x="0" y="2438400"/>
            <a:ext cx="304800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Revolute  Link</a:t>
            </a:r>
          </a:p>
        </p:txBody>
      </p:sp>
      <p:sp>
        <p:nvSpPr>
          <p:cNvPr id="56325" name="Line 8"/>
          <p:cNvSpPr>
            <a:spLocks noChangeShapeType="1"/>
          </p:cNvSpPr>
          <p:nvPr/>
        </p:nvSpPr>
        <p:spPr bwMode="auto">
          <a:xfrm>
            <a:off x="2971800" y="2743200"/>
            <a:ext cx="2133600" cy="685800"/>
          </a:xfrm>
          <a:prstGeom prst="line">
            <a:avLst/>
          </a:prstGeom>
          <a:noFill/>
          <a:ln w="9525">
            <a:solidFill>
              <a:srgbClr val="FF5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43699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a:solidFill>
            <a:srgbClr val="FFFF00"/>
          </a:solidFill>
        </p:spPr>
        <p:txBody>
          <a:bodyPr>
            <a:normAutofit/>
          </a:bodyPr>
          <a:lstStyle/>
          <a:p>
            <a:pPr>
              <a:defRPr/>
            </a:pPr>
            <a:r>
              <a:rPr lang="en-US" sz="11500" dirty="0" smtClean="0">
                <a:solidFill>
                  <a:srgbClr val="FF0000"/>
                </a:solidFill>
                <a:effectLst>
                  <a:outerShdw blurRad="38100" dist="38100" dir="2700000" algn="tl">
                    <a:srgbClr val="000000">
                      <a:alpha val="43137"/>
                    </a:srgbClr>
                  </a:outerShdw>
                </a:effectLst>
              </a:rPr>
              <a:t>Revolute Robotic Joints</a:t>
            </a:r>
            <a:endParaRPr lang="en-US" sz="115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222190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58371" name="Content Placeholder 2"/>
          <p:cNvSpPr>
            <a:spLocks noGrp="1"/>
          </p:cNvSpPr>
          <p:nvPr>
            <p:ph idx="1"/>
          </p:nvPr>
        </p:nvSpPr>
        <p:spPr/>
        <p:txBody>
          <a:bodyPr/>
          <a:lstStyle/>
          <a:p>
            <a:endParaRPr lang="en-US" smtClean="0"/>
          </a:p>
        </p:txBody>
      </p:sp>
      <p:pic>
        <p:nvPicPr>
          <p:cNvPr id="58372" name="Picture 2"/>
          <p:cNvPicPr>
            <a:picLocks noChangeAspect="1" noChangeArrowheads="1"/>
          </p:cNvPicPr>
          <p:nvPr/>
        </p:nvPicPr>
        <p:blipFill>
          <a:blip r:embed="rId2">
            <a:extLst>
              <a:ext uri="{28A0092B-C50C-407E-A947-70E740481C1C}">
                <a14:useLocalDpi xmlns:a14="http://schemas.microsoft.com/office/drawing/2010/main" val="0"/>
              </a:ext>
            </a:extLst>
          </a:blip>
          <a:srcRect l="12138" t="13676" r="20341" b="8650"/>
          <a:stretch>
            <a:fillRect/>
          </a:stretch>
        </p:blipFill>
        <p:spPr bwMode="auto">
          <a:xfrm>
            <a:off x="0" y="84138"/>
            <a:ext cx="9144000" cy="657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1968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a:solidFill>
            <a:srgbClr val="FFFF00"/>
          </a:solidFill>
        </p:spPr>
        <p:txBody>
          <a:bodyPr>
            <a:normAutofit/>
          </a:bodyPr>
          <a:lstStyle/>
          <a:p>
            <a:pPr>
              <a:defRPr/>
            </a:pPr>
            <a:r>
              <a:rPr lang="en-US" sz="11500" dirty="0" smtClean="0">
                <a:solidFill>
                  <a:srgbClr val="FF0000"/>
                </a:solidFill>
                <a:effectLst>
                  <a:outerShdw blurRad="38100" dist="38100" dir="2700000" algn="tl">
                    <a:srgbClr val="000000">
                      <a:alpha val="43137"/>
                    </a:srgbClr>
                  </a:outerShdw>
                </a:effectLst>
              </a:rPr>
              <a:t>Prismatic Robotic Joints</a:t>
            </a:r>
            <a:endParaRPr lang="en-US" sz="115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910057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0419" name="Content Placeholder 2"/>
          <p:cNvSpPr>
            <a:spLocks noGrp="1"/>
          </p:cNvSpPr>
          <p:nvPr>
            <p:ph idx="1"/>
          </p:nvPr>
        </p:nvSpPr>
        <p:spPr/>
        <p:txBody>
          <a:bodyPr/>
          <a:lstStyle/>
          <a:p>
            <a:endParaRPr lang="en-US" smtClean="0"/>
          </a:p>
        </p:txBody>
      </p:sp>
      <p:pic>
        <p:nvPicPr>
          <p:cNvPr id="60420" name="Picture 2"/>
          <p:cNvPicPr>
            <a:picLocks noChangeAspect="1" noChangeArrowheads="1"/>
          </p:cNvPicPr>
          <p:nvPr/>
        </p:nvPicPr>
        <p:blipFill>
          <a:blip r:embed="rId2">
            <a:extLst>
              <a:ext uri="{28A0092B-C50C-407E-A947-70E740481C1C}">
                <a14:useLocalDpi xmlns:a14="http://schemas.microsoft.com/office/drawing/2010/main" val="0"/>
              </a:ext>
            </a:extLst>
          </a:blip>
          <a:srcRect l="28375" t="17232" r="14873" b="15215"/>
          <a:stretch>
            <a:fillRect/>
          </a:stretch>
        </p:blipFill>
        <p:spPr bwMode="auto">
          <a:xfrm>
            <a:off x="228600" y="401638"/>
            <a:ext cx="8645525" cy="643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620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a:solidFill>
            <a:srgbClr val="FFFF00"/>
          </a:solidFill>
        </p:spPr>
        <p:txBody>
          <a:bodyPr>
            <a:normAutofit/>
          </a:bodyPr>
          <a:lstStyle/>
          <a:p>
            <a:pPr>
              <a:defRPr/>
            </a:pPr>
            <a:r>
              <a:rPr lang="en-US" sz="11500" dirty="0" smtClean="0">
                <a:solidFill>
                  <a:srgbClr val="FF0000"/>
                </a:solidFill>
                <a:effectLst>
                  <a:outerShdw blurRad="38100" dist="38100" dir="2700000" algn="tl">
                    <a:srgbClr val="000000">
                      <a:alpha val="43137"/>
                    </a:srgbClr>
                  </a:outerShdw>
                </a:effectLst>
              </a:rPr>
              <a:t>Other Robotic Joints</a:t>
            </a:r>
            <a:endParaRPr lang="en-US" sz="115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396745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2467" name="Content Placeholder 2"/>
          <p:cNvSpPr>
            <a:spLocks noGrp="1"/>
          </p:cNvSpPr>
          <p:nvPr>
            <p:ph idx="1"/>
          </p:nvPr>
        </p:nvSpPr>
        <p:spPr/>
        <p:txBody>
          <a:bodyPr/>
          <a:lstStyle/>
          <a:p>
            <a:endParaRPr lang="en-US" smtClean="0"/>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l="13161" t="15044" r="21710" b="8650"/>
          <a:stretch>
            <a:fillRect/>
          </a:stretch>
        </p:blipFill>
        <p:spPr bwMode="auto">
          <a:xfrm>
            <a:off x="211138" y="0"/>
            <a:ext cx="8932862" cy="654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06615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a:solidFill>
            <a:srgbClr val="FFFF00"/>
          </a:solidFill>
        </p:spPr>
        <p:txBody>
          <a:bodyPr>
            <a:noAutofit/>
          </a:bodyPr>
          <a:lstStyle/>
          <a:p>
            <a:pPr>
              <a:defRPr/>
            </a:pPr>
            <a:r>
              <a:rPr lang="en-US" sz="8800" dirty="0" smtClean="0">
                <a:solidFill>
                  <a:srgbClr val="FF0000"/>
                </a:solidFill>
                <a:effectLst>
                  <a:outerShdw blurRad="38100" dist="38100" dir="2700000" algn="tl">
                    <a:srgbClr val="000000">
                      <a:alpha val="43137"/>
                    </a:srgbClr>
                  </a:outerShdw>
                </a:effectLst>
              </a:rPr>
              <a:t>Assembly Robot Configurations and Workspaces</a:t>
            </a:r>
            <a:endParaRPr lang="en-US" sz="88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542703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4515" name="Content Placeholder 2"/>
          <p:cNvSpPr>
            <a:spLocks noGrp="1"/>
          </p:cNvSpPr>
          <p:nvPr>
            <p:ph idx="1"/>
          </p:nvPr>
        </p:nvSpPr>
        <p:spPr/>
        <p:txBody>
          <a:bodyPr/>
          <a:lstStyle/>
          <a:p>
            <a:endParaRPr lang="en-US" smtClean="0"/>
          </a:p>
        </p:txBody>
      </p:sp>
      <p:pic>
        <p:nvPicPr>
          <p:cNvPr id="64516" name="Picture 2"/>
          <p:cNvPicPr>
            <a:picLocks noChangeAspect="1" noChangeArrowheads="1"/>
          </p:cNvPicPr>
          <p:nvPr/>
        </p:nvPicPr>
        <p:blipFill>
          <a:blip r:embed="rId2">
            <a:extLst>
              <a:ext uri="{28A0092B-C50C-407E-A947-70E740481C1C}">
                <a14:useLocalDpi xmlns:a14="http://schemas.microsoft.com/office/drawing/2010/main" val="0"/>
              </a:ext>
            </a:extLst>
          </a:blip>
          <a:srcRect l="21710" t="17778" r="16924" b="8923"/>
          <a:stretch>
            <a:fillRect/>
          </a:stretch>
        </p:blipFill>
        <p:spPr bwMode="auto">
          <a:xfrm>
            <a:off x="696913" y="304800"/>
            <a:ext cx="8418512" cy="628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542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914400"/>
          </a:xfrm>
        </p:spPr>
        <p:txBody>
          <a:bodyPr/>
          <a:lstStyle/>
          <a:p>
            <a:pPr>
              <a:defRPr/>
            </a:pPr>
            <a:r>
              <a:rPr lang="en-US" sz="4800" b="0" smtClean="0"/>
              <a:t>Review: degrees of freedom</a:t>
            </a:r>
          </a:p>
        </p:txBody>
      </p:sp>
      <p:sp>
        <p:nvSpPr>
          <p:cNvPr id="9219" name="Rectangle 3"/>
          <p:cNvSpPr>
            <a:spLocks noGrp="1" noChangeArrowheads="1"/>
          </p:cNvSpPr>
          <p:nvPr>
            <p:ph type="body" idx="1"/>
          </p:nvPr>
        </p:nvSpPr>
        <p:spPr>
          <a:xfrm>
            <a:off x="0" y="990600"/>
            <a:ext cx="9144000" cy="4343400"/>
          </a:xfrm>
        </p:spPr>
        <p:txBody>
          <a:bodyPr>
            <a:normAutofit lnSpcReduction="10000"/>
          </a:bodyPr>
          <a:lstStyle/>
          <a:p>
            <a:pPr>
              <a:spcBef>
                <a:spcPts val="500"/>
              </a:spcBef>
              <a:spcAft>
                <a:spcPts val="500"/>
              </a:spcAft>
            </a:pPr>
            <a:r>
              <a:rPr lang="en-US" sz="2400" smtClean="0"/>
              <a:t>Most simple actuators control a single </a:t>
            </a:r>
            <a:r>
              <a:rPr lang="en-US" sz="2400" b="1" i="1" smtClean="0">
                <a:solidFill>
                  <a:srgbClr val="FF7C80"/>
                </a:solidFill>
              </a:rPr>
              <a:t>degree of freedom</a:t>
            </a:r>
            <a:r>
              <a:rPr lang="en-US" sz="2400" smtClean="0"/>
              <a:t>, </a:t>
            </a:r>
          </a:p>
          <a:p>
            <a:pPr lvl="2">
              <a:spcBef>
                <a:spcPts val="500"/>
              </a:spcBef>
              <a:spcAft>
                <a:spcPts val="500"/>
              </a:spcAft>
            </a:pPr>
            <a:r>
              <a:rPr lang="en-US" sz="1800" smtClean="0"/>
              <a:t>i.e., a single motion (e.g., up-down, left-right, in-out, etc.). </a:t>
            </a:r>
          </a:p>
          <a:p>
            <a:pPr lvl="1">
              <a:spcBef>
                <a:spcPts val="500"/>
              </a:spcBef>
              <a:spcAft>
                <a:spcPts val="500"/>
              </a:spcAft>
            </a:pPr>
            <a:r>
              <a:rPr lang="en-US" sz="2400" smtClean="0"/>
              <a:t>A </a:t>
            </a:r>
            <a:r>
              <a:rPr lang="en-US" sz="2000" b="1" smtClean="0">
                <a:solidFill>
                  <a:schemeClr val="accent2"/>
                </a:solidFill>
              </a:rPr>
              <a:t>motor shaft</a:t>
            </a:r>
            <a:r>
              <a:rPr lang="en-US" sz="2000" smtClean="0"/>
              <a:t> controls one </a:t>
            </a:r>
            <a:r>
              <a:rPr lang="en-US" sz="2000" u="sng" smtClean="0">
                <a:solidFill>
                  <a:schemeClr val="accent2"/>
                </a:solidFill>
              </a:rPr>
              <a:t>rotational degree of freedom</a:t>
            </a:r>
            <a:r>
              <a:rPr lang="en-US" sz="2000" smtClean="0"/>
              <a:t>, for example. </a:t>
            </a:r>
          </a:p>
          <a:p>
            <a:pPr lvl="1">
              <a:spcBef>
                <a:spcPts val="500"/>
              </a:spcBef>
              <a:spcAft>
                <a:spcPts val="500"/>
              </a:spcAft>
            </a:pPr>
            <a:r>
              <a:rPr lang="en-US" sz="2000" smtClean="0"/>
              <a:t>A </a:t>
            </a:r>
            <a:r>
              <a:rPr lang="en-US" sz="2000" b="1" smtClean="0">
                <a:solidFill>
                  <a:schemeClr val="accent2"/>
                </a:solidFill>
              </a:rPr>
              <a:t>sliding part on a plotter</a:t>
            </a:r>
            <a:r>
              <a:rPr lang="en-US" sz="2000" smtClean="0"/>
              <a:t> controls one </a:t>
            </a:r>
            <a:r>
              <a:rPr lang="en-US" sz="2000" u="sng" smtClean="0">
                <a:solidFill>
                  <a:schemeClr val="accent2"/>
                </a:solidFill>
              </a:rPr>
              <a:t>translational degree of freedom</a:t>
            </a:r>
            <a:r>
              <a:rPr lang="en-US" sz="2000" smtClean="0"/>
              <a:t>. </a:t>
            </a:r>
          </a:p>
          <a:p>
            <a:pPr>
              <a:spcBef>
                <a:spcPts val="500"/>
              </a:spcBef>
              <a:spcAft>
                <a:spcPts val="500"/>
              </a:spcAft>
            </a:pPr>
            <a:r>
              <a:rPr lang="en-US" sz="2400" smtClean="0"/>
              <a:t>How many degrees of freedom (DOF) a robot has </a:t>
            </a:r>
            <a:r>
              <a:rPr lang="en-US" sz="2400" smtClean="0">
                <a:solidFill>
                  <a:srgbClr val="FF5050"/>
                </a:solidFill>
              </a:rPr>
              <a:t>is very important</a:t>
            </a:r>
            <a:r>
              <a:rPr lang="en-US" sz="2400" smtClean="0"/>
              <a:t> in </a:t>
            </a:r>
            <a:r>
              <a:rPr lang="en-US" sz="2400" u="sng" smtClean="0"/>
              <a:t>determining how it can affect</a:t>
            </a:r>
            <a:r>
              <a:rPr lang="en-US" sz="2400" smtClean="0"/>
              <a:t> its world, </a:t>
            </a:r>
          </a:p>
          <a:p>
            <a:pPr lvl="1">
              <a:spcBef>
                <a:spcPts val="500"/>
              </a:spcBef>
              <a:spcAft>
                <a:spcPts val="500"/>
              </a:spcAft>
            </a:pPr>
            <a:r>
              <a:rPr lang="en-US" sz="2000" smtClean="0"/>
              <a:t>and therefore how well, if at all, it can accomplish its task. </a:t>
            </a:r>
          </a:p>
          <a:p>
            <a:pPr>
              <a:spcBef>
                <a:spcPts val="500"/>
              </a:spcBef>
              <a:spcAft>
                <a:spcPts val="500"/>
              </a:spcAft>
            </a:pPr>
            <a:r>
              <a:rPr lang="en-US" sz="2400" smtClean="0"/>
              <a:t>We said </a:t>
            </a:r>
            <a:r>
              <a:rPr lang="en-US" sz="2400" u="sng" smtClean="0"/>
              <a:t>many times before</a:t>
            </a:r>
            <a:r>
              <a:rPr lang="en-US" sz="2400" smtClean="0"/>
              <a:t> that </a:t>
            </a:r>
            <a:r>
              <a:rPr lang="en-US" sz="2400" smtClean="0">
                <a:solidFill>
                  <a:srgbClr val="FF5050"/>
                </a:solidFill>
              </a:rPr>
              <a:t>sensors must be matched to the robot's task.</a:t>
            </a:r>
          </a:p>
          <a:p>
            <a:pPr>
              <a:spcBef>
                <a:spcPts val="500"/>
              </a:spcBef>
              <a:spcAft>
                <a:spcPts val="500"/>
              </a:spcAft>
            </a:pPr>
            <a:r>
              <a:rPr lang="en-US" sz="2400" smtClean="0"/>
              <a:t>Similarly, </a:t>
            </a:r>
            <a:r>
              <a:rPr lang="en-US" sz="2400" b="1" i="1" smtClean="0">
                <a:solidFill>
                  <a:srgbClr val="FF7C80"/>
                </a:solidFill>
              </a:rPr>
              <a:t>effectors must be well matched to the robot's task</a:t>
            </a:r>
            <a:r>
              <a:rPr lang="en-US" sz="2400" b="1" smtClean="0">
                <a:solidFill>
                  <a:srgbClr val="FF7C80"/>
                </a:solidFill>
              </a:rPr>
              <a:t> also. </a:t>
            </a:r>
          </a:p>
        </p:txBody>
      </p:sp>
      <p:sp>
        <p:nvSpPr>
          <p:cNvPr id="9220" name="Text Box 4"/>
          <p:cNvSpPr txBox="1">
            <a:spLocks noChangeArrowheads="1"/>
          </p:cNvSpPr>
          <p:nvPr/>
        </p:nvSpPr>
        <p:spPr bwMode="auto">
          <a:xfrm>
            <a:off x="533400" y="5791200"/>
            <a:ext cx="7924800" cy="898525"/>
          </a:xfrm>
          <a:prstGeom prst="rect">
            <a:avLst/>
          </a:prstGeom>
          <a:solidFill>
            <a:srgbClr val="CCFFCC"/>
          </a:solidFill>
          <a:ln w="76200" cmpd="tri">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b="1"/>
              <a:t>When you design a robot </a:t>
            </a:r>
            <a:r>
              <a:rPr lang="en-US" b="1" u="sng">
                <a:solidFill>
                  <a:srgbClr val="FF5050"/>
                </a:solidFill>
              </a:rPr>
              <a:t>your first task</a:t>
            </a:r>
            <a:r>
              <a:rPr lang="en-US" b="1"/>
              <a:t> is decide the number of DOF and the geometry.</a:t>
            </a:r>
          </a:p>
        </p:txBody>
      </p:sp>
    </p:spTree>
    <p:extLst>
      <p:ext uri="{BB962C8B-B14F-4D97-AF65-F5344CB8AC3E}">
        <p14:creationId xmlns:p14="http://schemas.microsoft.com/office/powerpoint/2010/main" val="23669765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65539" name="Content Placeholder 2"/>
          <p:cNvSpPr>
            <a:spLocks noGrp="1"/>
          </p:cNvSpPr>
          <p:nvPr>
            <p:ph idx="1"/>
          </p:nvPr>
        </p:nvSpPr>
        <p:spPr/>
        <p:txBody>
          <a:bodyPr/>
          <a:lstStyle/>
          <a:p>
            <a:endParaRPr lang="en-US" smtClean="0"/>
          </a:p>
        </p:txBody>
      </p:sp>
      <p:pic>
        <p:nvPicPr>
          <p:cNvPr id="65540" name="Picture 2"/>
          <p:cNvPicPr>
            <a:picLocks noChangeAspect="1" noChangeArrowheads="1"/>
          </p:cNvPicPr>
          <p:nvPr/>
        </p:nvPicPr>
        <p:blipFill>
          <a:blip r:embed="rId2">
            <a:extLst>
              <a:ext uri="{28A0092B-C50C-407E-A947-70E740481C1C}">
                <a14:useLocalDpi xmlns:a14="http://schemas.microsoft.com/office/drawing/2010/main" val="0"/>
              </a:ext>
            </a:extLst>
          </a:blip>
          <a:srcRect l="14873" t="16409" r="25983" b="11932"/>
          <a:stretch>
            <a:fillRect/>
          </a:stretch>
        </p:blipFill>
        <p:spPr bwMode="auto">
          <a:xfrm>
            <a:off x="228600" y="128588"/>
            <a:ext cx="8112125" cy="614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3990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a:defRPr/>
            </a:pPr>
            <a:r>
              <a:rPr lang="en-US" sz="6600" smtClean="0"/>
              <a:t>Terms for manipulation</a:t>
            </a:r>
          </a:p>
        </p:txBody>
      </p:sp>
      <p:sp>
        <p:nvSpPr>
          <p:cNvPr id="66563" name="Rectangle 3"/>
          <p:cNvSpPr>
            <a:spLocks noGrp="1" noChangeArrowheads="1"/>
          </p:cNvSpPr>
          <p:nvPr>
            <p:ph type="body" idx="1"/>
          </p:nvPr>
        </p:nvSpPr>
        <p:spPr>
          <a:xfrm>
            <a:off x="152400" y="1295400"/>
            <a:ext cx="8610600" cy="5181600"/>
          </a:xfrm>
          <a:solidFill>
            <a:schemeClr val="bg1"/>
          </a:solidFill>
        </p:spPr>
        <p:txBody>
          <a:bodyPr/>
          <a:lstStyle/>
          <a:p>
            <a:pPr>
              <a:spcBef>
                <a:spcPts val="500"/>
              </a:spcBef>
              <a:spcAft>
                <a:spcPts val="500"/>
              </a:spcAft>
            </a:pPr>
            <a:r>
              <a:rPr lang="en-US" b="1" smtClean="0">
                <a:solidFill>
                  <a:srgbClr val="FF0000"/>
                </a:solidFill>
              </a:rPr>
              <a:t>Links and joints </a:t>
            </a:r>
          </a:p>
          <a:p>
            <a:pPr>
              <a:spcBef>
                <a:spcPts val="500"/>
              </a:spcBef>
              <a:spcAft>
                <a:spcPts val="500"/>
              </a:spcAft>
            </a:pPr>
            <a:r>
              <a:rPr lang="en-US" b="1" smtClean="0">
                <a:solidFill>
                  <a:srgbClr val="FF0000"/>
                </a:solidFill>
              </a:rPr>
              <a:t>End effector, tool </a:t>
            </a:r>
          </a:p>
          <a:p>
            <a:pPr>
              <a:spcBef>
                <a:spcPts val="500"/>
              </a:spcBef>
              <a:spcAft>
                <a:spcPts val="500"/>
              </a:spcAft>
            </a:pPr>
            <a:r>
              <a:rPr lang="en-US" b="1" smtClean="0">
                <a:solidFill>
                  <a:srgbClr val="FF0000"/>
                </a:solidFill>
              </a:rPr>
              <a:t>Accuracy vs. Repeatability </a:t>
            </a:r>
          </a:p>
          <a:p>
            <a:pPr>
              <a:spcBef>
                <a:spcPts val="500"/>
              </a:spcBef>
              <a:spcAft>
                <a:spcPts val="500"/>
              </a:spcAft>
            </a:pPr>
            <a:r>
              <a:rPr lang="en-US" b="1" smtClean="0">
                <a:solidFill>
                  <a:srgbClr val="FF0000"/>
                </a:solidFill>
              </a:rPr>
              <a:t>Workspace </a:t>
            </a:r>
          </a:p>
          <a:p>
            <a:pPr>
              <a:spcBef>
                <a:spcPts val="500"/>
              </a:spcBef>
              <a:spcAft>
                <a:spcPts val="500"/>
              </a:spcAft>
            </a:pPr>
            <a:r>
              <a:rPr lang="en-US" b="1" smtClean="0">
                <a:solidFill>
                  <a:srgbClr val="FF0000"/>
                </a:solidFill>
              </a:rPr>
              <a:t>Reachability </a:t>
            </a:r>
          </a:p>
          <a:p>
            <a:pPr>
              <a:spcBef>
                <a:spcPts val="500"/>
              </a:spcBef>
              <a:spcAft>
                <a:spcPts val="500"/>
              </a:spcAft>
            </a:pPr>
            <a:r>
              <a:rPr lang="en-US" b="1" smtClean="0">
                <a:solidFill>
                  <a:srgbClr val="FF0000"/>
                </a:solidFill>
              </a:rPr>
              <a:t>Manipulability </a:t>
            </a:r>
          </a:p>
          <a:p>
            <a:pPr>
              <a:spcBef>
                <a:spcPts val="500"/>
              </a:spcBef>
              <a:spcAft>
                <a:spcPts val="500"/>
              </a:spcAft>
            </a:pPr>
            <a:r>
              <a:rPr lang="en-US" b="1" smtClean="0">
                <a:solidFill>
                  <a:srgbClr val="FF0000"/>
                </a:solidFill>
              </a:rPr>
              <a:t>Redundancy </a:t>
            </a:r>
          </a:p>
          <a:p>
            <a:pPr>
              <a:spcBef>
                <a:spcPts val="500"/>
              </a:spcBef>
              <a:spcAft>
                <a:spcPts val="500"/>
              </a:spcAft>
            </a:pPr>
            <a:r>
              <a:rPr lang="en-US" b="1" smtClean="0">
                <a:solidFill>
                  <a:srgbClr val="FF0000"/>
                </a:solidFill>
              </a:rPr>
              <a:t>Configuration Space</a:t>
            </a:r>
          </a:p>
          <a:p>
            <a:endParaRPr lang="en-US" smtClean="0">
              <a:solidFill>
                <a:srgbClr val="FF0000"/>
              </a:solidFill>
            </a:endParaRPr>
          </a:p>
        </p:txBody>
      </p:sp>
      <p:pic>
        <p:nvPicPr>
          <p:cNvPr id="66564" name="Picture 4"/>
          <p:cNvPicPr>
            <a:picLocks noChangeAspect="1" noChangeArrowheads="1"/>
          </p:cNvPicPr>
          <p:nvPr/>
        </p:nvPicPr>
        <p:blipFill>
          <a:blip r:embed="rId2">
            <a:extLst>
              <a:ext uri="{28A0092B-C50C-407E-A947-70E740481C1C}">
                <a14:useLocalDpi xmlns:a14="http://schemas.microsoft.com/office/drawing/2010/main" val="0"/>
              </a:ext>
            </a:extLst>
          </a:blip>
          <a:srcRect l="22003" t="24004" r="30003" b="26669"/>
          <a:stretch>
            <a:fillRect/>
          </a:stretch>
        </p:blipFill>
        <p:spPr bwMode="auto">
          <a:xfrm>
            <a:off x="4756150" y="3475038"/>
            <a:ext cx="4387850" cy="338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65961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rot="5394833">
            <a:off x="3615532" y="3780631"/>
            <a:ext cx="150812" cy="113347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7747" name="Text Box 3"/>
          <p:cNvSpPr txBox="1">
            <a:spLocks noChangeArrowheads="1"/>
          </p:cNvSpPr>
          <p:nvPr/>
        </p:nvSpPr>
        <p:spPr bwMode="auto">
          <a:xfrm>
            <a:off x="0" y="0"/>
            <a:ext cx="9144000" cy="914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5400" b="1">
                <a:solidFill>
                  <a:srgbClr val="FF5050"/>
                </a:solidFill>
                <a:effectLst>
                  <a:outerShdw blurRad="38100" dist="38100" dir="2700000" algn="tl">
                    <a:srgbClr val="000000"/>
                  </a:outerShdw>
                </a:effectLst>
              </a:rPr>
              <a:t>Types of Manipulators</a:t>
            </a:r>
          </a:p>
        </p:txBody>
      </p:sp>
      <p:sp>
        <p:nvSpPr>
          <p:cNvPr id="67588" name="Text Box 7"/>
          <p:cNvSpPr txBox="1">
            <a:spLocks noChangeArrowheads="1"/>
          </p:cNvSpPr>
          <p:nvPr/>
        </p:nvSpPr>
        <p:spPr bwMode="auto">
          <a:xfrm>
            <a:off x="609600" y="1295400"/>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a:t>Basic distinction:  what kinds of joints extend from base to end.</a:t>
            </a:r>
            <a:endParaRPr lang="en-US" altLang="en-US" sz="2000"/>
          </a:p>
        </p:txBody>
      </p:sp>
      <p:sp>
        <p:nvSpPr>
          <p:cNvPr id="67589" name="Rectangle 8"/>
          <p:cNvSpPr>
            <a:spLocks noChangeArrowheads="1"/>
          </p:cNvSpPr>
          <p:nvPr/>
        </p:nvSpPr>
        <p:spPr bwMode="auto">
          <a:xfrm rot="-754969">
            <a:off x="1090613" y="3067050"/>
            <a:ext cx="150812" cy="113347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0" name="Rectangle 9"/>
          <p:cNvSpPr>
            <a:spLocks noChangeArrowheads="1"/>
          </p:cNvSpPr>
          <p:nvPr/>
        </p:nvSpPr>
        <p:spPr bwMode="auto">
          <a:xfrm>
            <a:off x="820738" y="4183063"/>
            <a:ext cx="928687" cy="3492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1" name="Rectangle 10"/>
          <p:cNvSpPr>
            <a:spLocks noChangeArrowheads="1"/>
          </p:cNvSpPr>
          <p:nvPr/>
        </p:nvSpPr>
        <p:spPr bwMode="auto">
          <a:xfrm rot="3103650">
            <a:off x="1405731" y="2175669"/>
            <a:ext cx="150813" cy="113347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2" name="Oval 11"/>
          <p:cNvSpPr>
            <a:spLocks noChangeArrowheads="1"/>
          </p:cNvSpPr>
          <p:nvPr/>
        </p:nvSpPr>
        <p:spPr bwMode="auto">
          <a:xfrm>
            <a:off x="1012825" y="3054350"/>
            <a:ext cx="74613" cy="7461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3" name="Oval 12"/>
          <p:cNvSpPr>
            <a:spLocks noChangeArrowheads="1"/>
          </p:cNvSpPr>
          <p:nvPr/>
        </p:nvSpPr>
        <p:spPr bwMode="auto">
          <a:xfrm>
            <a:off x="1260475" y="4148138"/>
            <a:ext cx="74613" cy="746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4" name="Text Box 13"/>
          <p:cNvSpPr txBox="1">
            <a:spLocks noChangeArrowheads="1"/>
          </p:cNvSpPr>
          <p:nvPr/>
        </p:nvSpPr>
        <p:spPr bwMode="auto">
          <a:xfrm>
            <a:off x="457200" y="4648200"/>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a:t>“RR” or “2R”</a:t>
            </a:r>
          </a:p>
        </p:txBody>
      </p:sp>
      <p:sp>
        <p:nvSpPr>
          <p:cNvPr id="67595" name="Rectangle 14"/>
          <p:cNvSpPr>
            <a:spLocks noChangeArrowheads="1"/>
          </p:cNvSpPr>
          <p:nvPr/>
        </p:nvSpPr>
        <p:spPr bwMode="auto">
          <a:xfrm>
            <a:off x="2506663" y="4183063"/>
            <a:ext cx="928687" cy="3492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6" name="Rectangle 15"/>
          <p:cNvSpPr>
            <a:spLocks noChangeArrowheads="1"/>
          </p:cNvSpPr>
          <p:nvPr/>
        </p:nvSpPr>
        <p:spPr bwMode="auto">
          <a:xfrm rot="3103650">
            <a:off x="4449763" y="3760788"/>
            <a:ext cx="152400" cy="7175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7" name="Oval 16"/>
          <p:cNvSpPr>
            <a:spLocks noChangeArrowheads="1"/>
          </p:cNvSpPr>
          <p:nvPr/>
        </p:nvSpPr>
        <p:spPr bwMode="auto">
          <a:xfrm>
            <a:off x="4221163" y="4302125"/>
            <a:ext cx="74612" cy="7461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8" name="Freeform 17"/>
          <p:cNvSpPr>
            <a:spLocks/>
          </p:cNvSpPr>
          <p:nvPr/>
        </p:nvSpPr>
        <p:spPr bwMode="auto">
          <a:xfrm>
            <a:off x="1373188" y="3921125"/>
            <a:ext cx="277812" cy="222250"/>
          </a:xfrm>
          <a:custGeom>
            <a:avLst/>
            <a:gdLst>
              <a:gd name="T0" fmla="*/ 2147483647 w 175"/>
              <a:gd name="T1" fmla="*/ 2147483647 h 140"/>
              <a:gd name="T2" fmla="*/ 2147483647 w 175"/>
              <a:gd name="T3" fmla="*/ 0 h 140"/>
              <a:gd name="T4" fmla="*/ 0 w 175"/>
              <a:gd name="T5" fmla="*/ 2147483647 h 140"/>
              <a:gd name="T6" fmla="*/ 0 60000 65536"/>
              <a:gd name="T7" fmla="*/ 0 60000 65536"/>
              <a:gd name="T8" fmla="*/ 0 60000 65536"/>
            </a:gdLst>
            <a:ahLst/>
            <a:cxnLst>
              <a:cxn ang="T6">
                <a:pos x="T0" y="T1"/>
              </a:cxn>
              <a:cxn ang="T7">
                <a:pos x="T2" y="T3"/>
              </a:cxn>
              <a:cxn ang="T8">
                <a:pos x="T4" y="T5"/>
              </a:cxn>
            </a:cxnLst>
            <a:rect l="0" t="0" r="r" b="b"/>
            <a:pathLst>
              <a:path w="175" h="140">
                <a:moveTo>
                  <a:pt x="175" y="140"/>
                </a:moveTo>
                <a:cubicBezTo>
                  <a:pt x="160" y="57"/>
                  <a:pt x="134" y="37"/>
                  <a:pt x="60" y="0"/>
                </a:cubicBezTo>
                <a:cubicBezTo>
                  <a:pt x="40" y="1"/>
                  <a:pt x="0" y="5"/>
                  <a:pt x="0" y="5"/>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599" name="Freeform 18"/>
          <p:cNvSpPr>
            <a:spLocks/>
          </p:cNvSpPr>
          <p:nvPr/>
        </p:nvSpPr>
        <p:spPr bwMode="auto">
          <a:xfrm>
            <a:off x="1238250" y="3055938"/>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0 h 2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5" h="200">
                <a:moveTo>
                  <a:pt x="0" y="200"/>
                </a:moveTo>
                <a:cubicBezTo>
                  <a:pt x="49" y="175"/>
                  <a:pt x="51" y="162"/>
                  <a:pt x="75" y="115"/>
                </a:cubicBezTo>
                <a:cubicBezTo>
                  <a:pt x="73" y="86"/>
                  <a:pt x="72" y="58"/>
                  <a:pt x="70" y="30"/>
                </a:cubicBezTo>
                <a:cubicBezTo>
                  <a:pt x="68" y="18"/>
                  <a:pt x="55" y="0"/>
                  <a:pt x="55" y="0"/>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0" name="Line 19"/>
          <p:cNvSpPr>
            <a:spLocks noChangeShapeType="1"/>
          </p:cNvSpPr>
          <p:nvPr/>
        </p:nvSpPr>
        <p:spPr bwMode="auto">
          <a:xfrm>
            <a:off x="3581400" y="4495800"/>
            <a:ext cx="45720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1" name="Freeform 20"/>
          <p:cNvSpPr>
            <a:spLocks/>
          </p:cNvSpPr>
          <p:nvPr/>
        </p:nvSpPr>
        <p:spPr bwMode="auto">
          <a:xfrm>
            <a:off x="4048125" y="4095750"/>
            <a:ext cx="246063" cy="127000"/>
          </a:xfrm>
          <a:custGeom>
            <a:avLst/>
            <a:gdLst>
              <a:gd name="T0" fmla="*/ 0 w 155"/>
              <a:gd name="T1" fmla="*/ 2147483647 h 80"/>
              <a:gd name="T2" fmla="*/ 2147483647 w 155"/>
              <a:gd name="T3" fmla="*/ 0 h 80"/>
              <a:gd name="T4" fmla="*/ 2147483647 w 155"/>
              <a:gd name="T5" fmla="*/ 2147483647 h 80"/>
              <a:gd name="T6" fmla="*/ 2147483647 w 155"/>
              <a:gd name="T7" fmla="*/ 2147483647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5" h="80">
                <a:moveTo>
                  <a:pt x="0" y="80"/>
                </a:moveTo>
                <a:cubicBezTo>
                  <a:pt x="58" y="0"/>
                  <a:pt x="25" y="14"/>
                  <a:pt x="70" y="0"/>
                </a:cubicBezTo>
                <a:cubicBezTo>
                  <a:pt x="86" y="1"/>
                  <a:pt x="103" y="1"/>
                  <a:pt x="120" y="5"/>
                </a:cubicBezTo>
                <a:cubicBezTo>
                  <a:pt x="133" y="7"/>
                  <a:pt x="155" y="25"/>
                  <a:pt x="155" y="25"/>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602" name="Text Box 21"/>
          <p:cNvSpPr txBox="1">
            <a:spLocks noChangeArrowheads="1"/>
          </p:cNvSpPr>
          <p:nvPr/>
        </p:nvSpPr>
        <p:spPr bwMode="auto">
          <a:xfrm>
            <a:off x="2743200" y="4648200"/>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000"/>
              <a:t>“PR” arm</a:t>
            </a:r>
          </a:p>
        </p:txBody>
      </p:sp>
      <p:pic>
        <p:nvPicPr>
          <p:cNvPr id="67603" name="Picture 22"/>
          <p:cNvPicPr>
            <a:picLocks noChangeAspect="1" noChangeArrowheads="1"/>
          </p:cNvPicPr>
          <p:nvPr/>
        </p:nvPicPr>
        <p:blipFill>
          <a:blip r:embed="rId2">
            <a:lum contrast="30000"/>
            <a:extLst>
              <a:ext uri="{28A0092B-C50C-407E-A947-70E740481C1C}">
                <a14:useLocalDpi xmlns:a14="http://schemas.microsoft.com/office/drawing/2010/main" val="0"/>
              </a:ext>
            </a:extLst>
          </a:blip>
          <a:srcRect r="5850"/>
          <a:stretch>
            <a:fillRect/>
          </a:stretch>
        </p:blipFill>
        <p:spPr bwMode="auto">
          <a:xfrm>
            <a:off x="5029200" y="2005013"/>
            <a:ext cx="3857625"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4" name="Text Box 23"/>
          <p:cNvSpPr txBox="1">
            <a:spLocks noChangeArrowheads="1"/>
          </p:cNvSpPr>
          <p:nvPr/>
        </p:nvSpPr>
        <p:spPr bwMode="auto">
          <a:xfrm>
            <a:off x="381000" y="5410200"/>
            <a:ext cx="4419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600">
                <a:latin typeface="Skia" charset="0"/>
              </a:rPr>
              <a:t>All manipulators can be represented as chains of P (prismatic) and R (rotational) joints. </a:t>
            </a:r>
          </a:p>
        </p:txBody>
      </p:sp>
    </p:spTree>
    <p:extLst>
      <p:ext uri="{BB962C8B-B14F-4D97-AF65-F5344CB8AC3E}">
        <p14:creationId xmlns:p14="http://schemas.microsoft.com/office/powerpoint/2010/main" val="3307818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Text Box 2"/>
          <p:cNvSpPr txBox="1">
            <a:spLocks noChangeArrowheads="1"/>
          </p:cNvSpPr>
          <p:nvPr/>
        </p:nvSpPr>
        <p:spPr bwMode="auto">
          <a:xfrm>
            <a:off x="0" y="0"/>
            <a:ext cx="9144000" cy="1006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6000" b="1">
                <a:solidFill>
                  <a:srgbClr val="FF5050"/>
                </a:solidFill>
                <a:effectLst>
                  <a:outerShdw blurRad="38100" dist="38100" dir="2700000" algn="tl">
                    <a:srgbClr val="000000"/>
                  </a:outerShdw>
                </a:effectLst>
              </a:rPr>
              <a:t>Prismatic Joints</a:t>
            </a:r>
          </a:p>
        </p:txBody>
      </p:sp>
      <p:pic>
        <p:nvPicPr>
          <p:cNvPr id="686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614613"/>
            <a:ext cx="2489200"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600200"/>
            <a:ext cx="19558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32766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Text Box 9"/>
          <p:cNvSpPr txBox="1">
            <a:spLocks noChangeArrowheads="1"/>
          </p:cNvSpPr>
          <p:nvPr/>
        </p:nvSpPr>
        <p:spPr bwMode="auto">
          <a:xfrm>
            <a:off x="1524000" y="4572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a:t>Ambler</a:t>
            </a:r>
          </a:p>
        </p:txBody>
      </p:sp>
      <p:sp>
        <p:nvSpPr>
          <p:cNvPr id="68615" name="Text Box 10"/>
          <p:cNvSpPr txBox="1">
            <a:spLocks noChangeArrowheads="1"/>
          </p:cNvSpPr>
          <p:nvPr/>
        </p:nvSpPr>
        <p:spPr bwMode="auto">
          <a:xfrm>
            <a:off x="5867400" y="1524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a:t>Ninja</a:t>
            </a:r>
          </a:p>
        </p:txBody>
      </p:sp>
      <p:pic>
        <p:nvPicPr>
          <p:cNvPr id="6861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579938"/>
            <a:ext cx="276860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7" name="Text Box 12"/>
          <p:cNvSpPr txBox="1">
            <a:spLocks noChangeArrowheads="1"/>
          </p:cNvSpPr>
          <p:nvPr/>
        </p:nvSpPr>
        <p:spPr bwMode="auto">
          <a:xfrm>
            <a:off x="7239000" y="4495800"/>
            <a:ext cx="144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a:spcBef>
                <a:spcPct val="50000"/>
              </a:spcBef>
            </a:pPr>
            <a:r>
              <a:rPr lang="en-US" altLang="en-US" sz="2000"/>
              <a:t>tomato harvester</a:t>
            </a:r>
          </a:p>
        </p:txBody>
      </p:sp>
    </p:spTree>
    <p:extLst>
      <p:ext uri="{BB962C8B-B14F-4D97-AF65-F5344CB8AC3E}">
        <p14:creationId xmlns:p14="http://schemas.microsoft.com/office/powerpoint/2010/main" val="204614792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 Box 2"/>
          <p:cNvSpPr txBox="1">
            <a:spLocks noChangeArrowheads="1"/>
          </p:cNvSpPr>
          <p:nvPr/>
        </p:nvSpPr>
        <p:spPr bwMode="auto">
          <a:xfrm>
            <a:off x="0" y="0"/>
            <a:ext cx="9144000" cy="830263"/>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4800" b="1" dirty="0">
                <a:solidFill>
                  <a:srgbClr val="FF5050"/>
                </a:solidFill>
                <a:effectLst>
                  <a:outerShdw blurRad="38100" dist="38100" dir="2700000" algn="tl">
                    <a:srgbClr val="000000"/>
                  </a:outerShdw>
                </a:effectLst>
              </a:rPr>
              <a:t>Challenges in kinematics design</a:t>
            </a:r>
          </a:p>
        </p:txBody>
      </p:sp>
      <p:sp>
        <p:nvSpPr>
          <p:cNvPr id="69635" name="Text Box 6"/>
          <p:cNvSpPr txBox="1">
            <a:spLocks noChangeArrowheads="1"/>
          </p:cNvSpPr>
          <p:nvPr/>
        </p:nvSpPr>
        <p:spPr bwMode="auto">
          <a:xfrm>
            <a:off x="304800" y="1066800"/>
            <a:ext cx="800100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a:t>1. Modeling many degrees of freedom</a:t>
            </a:r>
          </a:p>
          <a:p>
            <a:pPr>
              <a:spcBef>
                <a:spcPct val="50000"/>
              </a:spcBef>
            </a:pPr>
            <a:r>
              <a:rPr lang="en-US" altLang="en-US"/>
              <a:t>2. No closed-form solution guaranteed for the inverse kinematics.</a:t>
            </a:r>
          </a:p>
          <a:p>
            <a:pPr>
              <a:spcBef>
                <a:spcPct val="50000"/>
              </a:spcBef>
            </a:pPr>
            <a:r>
              <a:rPr lang="en-US" altLang="en-US"/>
              <a:t>3. Trajectory generation under  nonholonomic constraints</a:t>
            </a:r>
          </a:p>
          <a:p>
            <a:pPr>
              <a:spcBef>
                <a:spcPct val="50000"/>
              </a:spcBef>
            </a:pPr>
            <a:r>
              <a:rPr lang="en-US" altLang="en-US"/>
              <a:t>4. Navigating with obstacles</a:t>
            </a:r>
          </a:p>
        </p:txBody>
      </p:sp>
      <p:sp>
        <p:nvSpPr>
          <p:cNvPr id="69636" name="Rectangle 7"/>
          <p:cNvSpPr>
            <a:spLocks noChangeArrowheads="1"/>
          </p:cNvSpPr>
          <p:nvPr/>
        </p:nvSpPr>
        <p:spPr bwMode="auto">
          <a:xfrm rot="-754969">
            <a:off x="1336675" y="4751388"/>
            <a:ext cx="150813" cy="113347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37" name="Rectangle 8"/>
          <p:cNvSpPr>
            <a:spLocks noChangeArrowheads="1"/>
          </p:cNvSpPr>
          <p:nvPr/>
        </p:nvSpPr>
        <p:spPr bwMode="auto">
          <a:xfrm>
            <a:off x="1066800" y="5867400"/>
            <a:ext cx="928688" cy="34925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38" name="Rectangle 9"/>
          <p:cNvSpPr>
            <a:spLocks noChangeArrowheads="1"/>
          </p:cNvSpPr>
          <p:nvPr/>
        </p:nvSpPr>
        <p:spPr bwMode="auto">
          <a:xfrm rot="3103650">
            <a:off x="1651795" y="3860006"/>
            <a:ext cx="150812" cy="1133475"/>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39" name="Oval 10"/>
          <p:cNvSpPr>
            <a:spLocks noChangeArrowheads="1"/>
          </p:cNvSpPr>
          <p:nvPr/>
        </p:nvSpPr>
        <p:spPr bwMode="auto">
          <a:xfrm>
            <a:off x="1258888" y="4738688"/>
            <a:ext cx="74612" cy="74612"/>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0" name="Oval 11"/>
          <p:cNvSpPr>
            <a:spLocks noChangeArrowheads="1"/>
          </p:cNvSpPr>
          <p:nvPr/>
        </p:nvSpPr>
        <p:spPr bwMode="auto">
          <a:xfrm>
            <a:off x="1506538" y="5832475"/>
            <a:ext cx="74612" cy="74613"/>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1" name="Freeform 12"/>
          <p:cNvSpPr>
            <a:spLocks/>
          </p:cNvSpPr>
          <p:nvPr/>
        </p:nvSpPr>
        <p:spPr bwMode="auto">
          <a:xfrm>
            <a:off x="2362200" y="4038600"/>
            <a:ext cx="1143000" cy="1295400"/>
          </a:xfrm>
          <a:custGeom>
            <a:avLst/>
            <a:gdLst>
              <a:gd name="T0" fmla="*/ 2147483647 w 720"/>
              <a:gd name="T1" fmla="*/ 0 h 816"/>
              <a:gd name="T2" fmla="*/ 2147483647 w 720"/>
              <a:gd name="T3" fmla="*/ 2147483647 h 816"/>
              <a:gd name="T4" fmla="*/ 0 w 720"/>
              <a:gd name="T5" fmla="*/ 2147483647 h 816"/>
              <a:gd name="T6" fmla="*/ 2147483647 w 720"/>
              <a:gd name="T7" fmla="*/ 2147483647 h 816"/>
              <a:gd name="T8" fmla="*/ 2147483647 w 720"/>
              <a:gd name="T9" fmla="*/ 2147483647 h 816"/>
              <a:gd name="T10" fmla="*/ 2147483647 w 720"/>
              <a:gd name="T11" fmla="*/ 2147483647 h 816"/>
              <a:gd name="T12" fmla="*/ 2147483647 w 720"/>
              <a:gd name="T13" fmla="*/ 2147483647 h 816"/>
              <a:gd name="T14" fmla="*/ 2147483647 w 720"/>
              <a:gd name="T15" fmla="*/ 2147483647 h 816"/>
              <a:gd name="T16" fmla="*/ 2147483647 w 720"/>
              <a:gd name="T17" fmla="*/ 0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0" h="816">
                <a:moveTo>
                  <a:pt x="288" y="0"/>
                </a:moveTo>
                <a:lnTo>
                  <a:pt x="288" y="432"/>
                </a:lnTo>
                <a:lnTo>
                  <a:pt x="0" y="528"/>
                </a:lnTo>
                <a:lnTo>
                  <a:pt x="240" y="624"/>
                </a:lnTo>
                <a:lnTo>
                  <a:pt x="336" y="816"/>
                </a:lnTo>
                <a:lnTo>
                  <a:pt x="384" y="480"/>
                </a:lnTo>
                <a:lnTo>
                  <a:pt x="720" y="240"/>
                </a:lnTo>
                <a:lnTo>
                  <a:pt x="480" y="192"/>
                </a:lnTo>
                <a:lnTo>
                  <a:pt x="288" y="0"/>
                </a:ln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2" name="Oval 13"/>
          <p:cNvSpPr>
            <a:spLocks noChangeArrowheads="1"/>
          </p:cNvSpPr>
          <p:nvPr/>
        </p:nvSpPr>
        <p:spPr bwMode="auto">
          <a:xfrm>
            <a:off x="3048000" y="4800600"/>
            <a:ext cx="76200" cy="76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643" name="Text Box 14"/>
          <p:cNvSpPr txBox="1">
            <a:spLocks noChangeArrowheads="1"/>
          </p:cNvSpPr>
          <p:nvPr/>
        </p:nvSpPr>
        <p:spPr bwMode="auto">
          <a:xfrm>
            <a:off x="3068638" y="4648200"/>
            <a:ext cx="457200"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200">
                <a:latin typeface="Techno" charset="0"/>
              </a:rPr>
              <a:t>goal</a:t>
            </a:r>
          </a:p>
        </p:txBody>
      </p:sp>
      <p:sp>
        <p:nvSpPr>
          <p:cNvPr id="69644" name="Text Box 15"/>
          <p:cNvSpPr txBox="1">
            <a:spLocks noChangeArrowheads="1"/>
          </p:cNvSpPr>
          <p:nvPr/>
        </p:nvSpPr>
        <p:spPr bwMode="auto">
          <a:xfrm>
            <a:off x="3048000" y="4114800"/>
            <a:ext cx="838200"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200">
                <a:latin typeface="Techno" charset="0"/>
              </a:rPr>
              <a:t>obstacle</a:t>
            </a:r>
          </a:p>
        </p:txBody>
      </p:sp>
      <p:pic>
        <p:nvPicPr>
          <p:cNvPr id="69645" name="Picture 16"/>
          <p:cNvPicPr>
            <a:picLocks noChangeAspect="1" noChangeArrowheads="1"/>
          </p:cNvPicPr>
          <p:nvPr/>
        </p:nvPicPr>
        <p:blipFill>
          <a:blip r:embed="rId2" cstate="print">
            <a:lum contrast="18000"/>
            <a:extLst>
              <a:ext uri="{28A0092B-C50C-407E-A947-70E740481C1C}">
                <a14:useLocalDpi xmlns:a14="http://schemas.microsoft.com/office/drawing/2010/main" val="0"/>
              </a:ext>
            </a:extLst>
          </a:blip>
          <a:srcRect/>
          <a:stretch>
            <a:fillRect/>
          </a:stretch>
        </p:blipFill>
        <p:spPr bwMode="auto">
          <a:xfrm>
            <a:off x="5200650" y="3048000"/>
            <a:ext cx="3208338"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76151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6"/>
          <p:cNvSpPr txBox="1">
            <a:spLocks noChangeArrowheads="1"/>
          </p:cNvSpPr>
          <p:nvPr/>
        </p:nvSpPr>
        <p:spPr bwMode="auto">
          <a:xfrm>
            <a:off x="504825" y="12192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a:t>Multiple solutions (or no solutions) for a task.</a:t>
            </a:r>
          </a:p>
        </p:txBody>
      </p:sp>
      <p:pic>
        <p:nvPicPr>
          <p:cNvPr id="70659" name="Picture 7"/>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381000" y="1676400"/>
            <a:ext cx="4398963"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828800"/>
            <a:ext cx="32575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25" name="Text Box 9"/>
          <p:cNvSpPr txBox="1">
            <a:spLocks noChangeArrowheads="1"/>
          </p:cNvSpPr>
          <p:nvPr/>
        </p:nvSpPr>
        <p:spPr bwMode="auto">
          <a:xfrm>
            <a:off x="0" y="0"/>
            <a:ext cx="9144000" cy="914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5400" b="1" dirty="0">
                <a:solidFill>
                  <a:srgbClr val="FF5050"/>
                </a:solidFill>
                <a:effectLst>
                  <a:outerShdw blurRad="38100" dist="38100" dir="2700000" algn="tl">
                    <a:srgbClr val="000000"/>
                  </a:outerShdw>
                </a:effectLst>
              </a:rPr>
              <a:t>Challenges: </a:t>
            </a:r>
            <a:r>
              <a:rPr lang="en-US" altLang="en-US" sz="5400" b="1" dirty="0">
                <a:effectLst>
                  <a:outerShdw blurRad="38100" dist="38100" dir="2700000" algn="tl">
                    <a:srgbClr val="000000"/>
                  </a:outerShdw>
                </a:effectLst>
              </a:rPr>
              <a:t>multiple solutions</a:t>
            </a:r>
          </a:p>
        </p:txBody>
      </p:sp>
    </p:spTree>
    <p:extLst>
      <p:ext uri="{BB962C8B-B14F-4D97-AF65-F5344CB8AC3E}">
        <p14:creationId xmlns:p14="http://schemas.microsoft.com/office/powerpoint/2010/main" val="4103565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p:cNvSpPr txBox="1">
            <a:spLocks noChangeArrowheads="1"/>
          </p:cNvSpPr>
          <p:nvPr/>
        </p:nvSpPr>
        <p:spPr bwMode="auto">
          <a:xfrm>
            <a:off x="504825" y="1219200"/>
            <a:ext cx="678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a:t>Multiple solutions (or no solutions) for a task.</a:t>
            </a:r>
          </a:p>
        </p:txBody>
      </p:sp>
      <p:pic>
        <p:nvPicPr>
          <p:cNvPr id="71683" name="Picture 7"/>
          <p:cNvPicPr>
            <a:picLocks noChangeAspect="1" noChangeArrowheads="1"/>
          </p:cNvPicPr>
          <p:nvPr/>
        </p:nvPicPr>
        <p:blipFill>
          <a:blip r:embed="rId2">
            <a:lum contrast="30000"/>
            <a:extLst>
              <a:ext uri="{28A0092B-C50C-407E-A947-70E740481C1C}">
                <a14:useLocalDpi xmlns:a14="http://schemas.microsoft.com/office/drawing/2010/main" val="0"/>
              </a:ext>
            </a:extLst>
          </a:blip>
          <a:srcRect/>
          <a:stretch>
            <a:fillRect/>
          </a:stretch>
        </p:blipFill>
        <p:spPr bwMode="auto">
          <a:xfrm>
            <a:off x="4572000" y="1676400"/>
            <a:ext cx="4060825"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2057400"/>
            <a:ext cx="32575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9" name="Text Box 9"/>
          <p:cNvSpPr txBox="1">
            <a:spLocks noChangeArrowheads="1"/>
          </p:cNvSpPr>
          <p:nvPr/>
        </p:nvSpPr>
        <p:spPr bwMode="auto">
          <a:xfrm>
            <a:off x="0" y="0"/>
            <a:ext cx="9144000" cy="9144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5400" b="1">
                <a:solidFill>
                  <a:srgbClr val="FF5050"/>
                </a:solidFill>
                <a:effectLst>
                  <a:outerShdw blurRad="38100" dist="38100" dir="2700000" algn="tl">
                    <a:srgbClr val="000000"/>
                  </a:outerShdw>
                </a:effectLst>
              </a:rPr>
              <a:t>Challenges</a:t>
            </a:r>
          </a:p>
        </p:txBody>
      </p:sp>
    </p:spTree>
    <p:extLst>
      <p:ext uri="{BB962C8B-B14F-4D97-AF65-F5344CB8AC3E}">
        <p14:creationId xmlns:p14="http://schemas.microsoft.com/office/powerpoint/2010/main" val="1734597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ext Box 2"/>
          <p:cNvSpPr txBox="1">
            <a:spLocks noChangeArrowheads="1"/>
          </p:cNvSpPr>
          <p:nvPr/>
        </p:nvSpPr>
        <p:spPr bwMode="auto">
          <a:xfrm>
            <a:off x="0" y="0"/>
            <a:ext cx="9144000" cy="1006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altLang="en-US" sz="6000" b="1">
                <a:solidFill>
                  <a:srgbClr val="FF5050"/>
                </a:solidFill>
                <a:effectLst>
                  <a:outerShdw blurRad="38100" dist="38100" dir="2700000" algn="tl">
                    <a:srgbClr val="000000"/>
                  </a:outerShdw>
                </a:effectLst>
              </a:rPr>
              <a:t>Opportunities</a:t>
            </a:r>
          </a:p>
        </p:txBody>
      </p:sp>
      <p:sp>
        <p:nvSpPr>
          <p:cNvPr id="72707" name="Text Box 6"/>
          <p:cNvSpPr txBox="1">
            <a:spLocks noChangeArrowheads="1"/>
          </p:cNvSpPr>
          <p:nvPr/>
        </p:nvSpPr>
        <p:spPr bwMode="auto">
          <a:xfrm>
            <a:off x="457200" y="1295400"/>
            <a:ext cx="57150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buFontTx/>
              <a:buChar char="•"/>
            </a:pPr>
            <a:r>
              <a:rPr lang="en-US" altLang="en-US"/>
              <a:t> </a:t>
            </a:r>
            <a:r>
              <a:rPr lang="en-US" altLang="en-US">
                <a:solidFill>
                  <a:schemeClr val="accent2"/>
                </a:solidFill>
              </a:rPr>
              <a:t>Direct kinematic/ </a:t>
            </a:r>
            <a:r>
              <a:rPr lang="en-US" altLang="en-US">
                <a:solidFill>
                  <a:srgbClr val="FF5050"/>
                </a:solidFill>
              </a:rPr>
              <a:t>inverse kinematic</a:t>
            </a:r>
            <a:r>
              <a:rPr lang="en-US" altLang="en-US"/>
              <a:t> 			modeling - is the basis for control of the vast majority of industrial robots.</a:t>
            </a:r>
          </a:p>
          <a:p>
            <a:pPr>
              <a:spcBef>
                <a:spcPct val="50000"/>
              </a:spcBef>
              <a:buFontTx/>
              <a:buChar char="•"/>
            </a:pPr>
            <a:r>
              <a:rPr lang="en-US" altLang="en-US"/>
              <a:t> Accurate (inverse) kinematic models are 		required in order to create believable 		character animations</a:t>
            </a:r>
          </a:p>
        </p:txBody>
      </p:sp>
      <p:pic>
        <p:nvPicPr>
          <p:cNvPr id="7270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92600"/>
            <a:ext cx="2565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447800"/>
            <a:ext cx="2460625" cy="500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 Box 9"/>
          <p:cNvSpPr txBox="1">
            <a:spLocks noChangeArrowheads="1"/>
          </p:cNvSpPr>
          <p:nvPr/>
        </p:nvSpPr>
        <p:spPr bwMode="auto">
          <a:xfrm>
            <a:off x="3505200" y="5867400"/>
            <a:ext cx="213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a:latin typeface="Skia" charset="0"/>
              </a:rPr>
              <a:t>how would these things bike?</a:t>
            </a:r>
          </a:p>
        </p:txBody>
      </p:sp>
    </p:spTree>
    <p:extLst>
      <p:ext uri="{BB962C8B-B14F-4D97-AF65-F5344CB8AC3E}">
        <p14:creationId xmlns:p14="http://schemas.microsoft.com/office/powerpoint/2010/main" val="39457544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95400"/>
            <a:ext cx="8077200" cy="4495800"/>
          </a:xfrm>
          <a:solidFill>
            <a:srgbClr val="FFFF00"/>
          </a:solidFill>
        </p:spPr>
        <p:txBody>
          <a:bodyPr>
            <a:normAutofit/>
          </a:bodyPr>
          <a:lstStyle/>
          <a:p>
            <a:r>
              <a:rPr lang="en-US" sz="9600" b="1" dirty="0" smtClean="0">
                <a:solidFill>
                  <a:srgbClr val="FF0000"/>
                </a:solidFill>
                <a:effectLst>
                  <a:outerShdw blurRad="38100" dist="38100" dir="2700000" algn="tl">
                    <a:srgbClr val="000000">
                      <a:alpha val="43137"/>
                    </a:srgbClr>
                  </a:outerShdw>
                </a:effectLst>
              </a:rPr>
              <a:t>Homogeneous Transformation</a:t>
            </a:r>
            <a:endParaRPr lang="en-US" sz="9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96408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074" t="14518" r="19814" b="7852"/>
          <a:stretch/>
        </p:blipFill>
        <p:spPr bwMode="auto">
          <a:xfrm>
            <a:off x="76200" y="127000"/>
            <a:ext cx="9067800" cy="665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76794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0" y="0"/>
            <a:ext cx="9144000" cy="914400"/>
          </a:xfrm>
        </p:spPr>
        <p:txBody>
          <a:bodyPr/>
          <a:lstStyle/>
          <a:p>
            <a:pPr>
              <a:defRPr/>
            </a:pPr>
            <a:r>
              <a:rPr lang="en-US" smtClean="0"/>
              <a:t>DOF</a:t>
            </a:r>
          </a:p>
        </p:txBody>
      </p:sp>
      <p:sp>
        <p:nvSpPr>
          <p:cNvPr id="10243" name="Rectangle 3"/>
          <p:cNvSpPr>
            <a:spLocks noGrp="1" noChangeArrowheads="1"/>
          </p:cNvSpPr>
          <p:nvPr>
            <p:ph type="body" idx="1"/>
          </p:nvPr>
        </p:nvSpPr>
        <p:spPr>
          <a:xfrm>
            <a:off x="0" y="1219200"/>
            <a:ext cx="9144000" cy="5638800"/>
          </a:xfrm>
        </p:spPr>
        <p:txBody>
          <a:bodyPr/>
          <a:lstStyle/>
          <a:p>
            <a:pPr>
              <a:spcBef>
                <a:spcPts val="500"/>
              </a:spcBef>
              <a:spcAft>
                <a:spcPts val="500"/>
              </a:spcAft>
            </a:pPr>
            <a:r>
              <a:rPr lang="en-US" sz="2000" smtClean="0"/>
              <a:t>In general, a </a:t>
            </a:r>
            <a:r>
              <a:rPr lang="en-US" sz="2000" b="1" smtClean="0">
                <a:solidFill>
                  <a:srgbClr val="FF5050"/>
                </a:solidFill>
              </a:rPr>
              <a:t>free body in space</a:t>
            </a:r>
            <a:r>
              <a:rPr lang="en-US" sz="2000" smtClean="0"/>
              <a:t> as 6 DOF: </a:t>
            </a:r>
          </a:p>
          <a:p>
            <a:pPr lvl="1">
              <a:spcBef>
                <a:spcPts val="500"/>
              </a:spcBef>
              <a:spcAft>
                <a:spcPts val="500"/>
              </a:spcAft>
            </a:pPr>
            <a:r>
              <a:rPr lang="en-US" sz="1800" smtClean="0"/>
              <a:t>three for </a:t>
            </a:r>
            <a:r>
              <a:rPr lang="en-US" sz="1800" b="1" i="1" smtClean="0">
                <a:solidFill>
                  <a:srgbClr val="FF6600"/>
                </a:solidFill>
              </a:rPr>
              <a:t>translation</a:t>
            </a:r>
            <a:r>
              <a:rPr lang="en-US" sz="1800" smtClean="0"/>
              <a:t> </a:t>
            </a:r>
            <a:r>
              <a:rPr lang="en-US" sz="1800" b="1" smtClean="0">
                <a:solidFill>
                  <a:schemeClr val="accent2"/>
                </a:solidFill>
              </a:rPr>
              <a:t>(x,y,z),</a:t>
            </a:r>
            <a:r>
              <a:rPr lang="en-US" sz="1800" smtClean="0"/>
              <a:t> </a:t>
            </a:r>
          </a:p>
          <a:p>
            <a:pPr lvl="1">
              <a:spcBef>
                <a:spcPts val="500"/>
              </a:spcBef>
              <a:spcAft>
                <a:spcPts val="500"/>
              </a:spcAft>
            </a:pPr>
            <a:r>
              <a:rPr lang="en-US" sz="1800" smtClean="0"/>
              <a:t>three for </a:t>
            </a:r>
            <a:r>
              <a:rPr lang="en-US" sz="1800" b="1" i="1" smtClean="0">
                <a:solidFill>
                  <a:srgbClr val="FF6600"/>
                </a:solidFill>
              </a:rPr>
              <a:t>orientation/rotation</a:t>
            </a:r>
            <a:r>
              <a:rPr lang="en-US" sz="1800" smtClean="0"/>
              <a:t> </a:t>
            </a:r>
            <a:r>
              <a:rPr lang="en-US" sz="1800" b="1" smtClean="0">
                <a:solidFill>
                  <a:schemeClr val="accent2"/>
                </a:solidFill>
              </a:rPr>
              <a:t>(roll, pitch, and yaw).</a:t>
            </a:r>
            <a:r>
              <a:rPr lang="en-US" sz="1800" smtClean="0"/>
              <a:t> </a:t>
            </a:r>
          </a:p>
          <a:p>
            <a:pPr>
              <a:spcBef>
                <a:spcPts val="500"/>
              </a:spcBef>
              <a:spcAft>
                <a:spcPts val="500"/>
              </a:spcAft>
            </a:pPr>
            <a:endParaRPr lang="en-US" sz="2000" smtClean="0"/>
          </a:p>
          <a:p>
            <a:pPr>
              <a:spcBef>
                <a:spcPts val="500"/>
              </a:spcBef>
              <a:spcAft>
                <a:spcPts val="500"/>
              </a:spcAft>
            </a:pPr>
            <a:r>
              <a:rPr lang="en-US" sz="2000" smtClean="0"/>
              <a:t>You need to know, </a:t>
            </a:r>
            <a:r>
              <a:rPr lang="en-US" sz="2000" u="sng" smtClean="0"/>
              <a:t>for a given effector</a:t>
            </a:r>
            <a:r>
              <a:rPr lang="en-US" sz="2000" smtClean="0"/>
              <a:t> (and actuator/s):</a:t>
            </a:r>
          </a:p>
          <a:p>
            <a:pPr lvl="1">
              <a:spcBef>
                <a:spcPts val="500"/>
              </a:spcBef>
              <a:spcAft>
                <a:spcPts val="500"/>
              </a:spcAft>
            </a:pPr>
            <a:r>
              <a:rPr lang="en-US" sz="1800" u="sng" smtClean="0">
                <a:solidFill>
                  <a:schemeClr val="accent2"/>
                </a:solidFill>
              </a:rPr>
              <a:t>how many DOF are available</a:t>
            </a:r>
            <a:r>
              <a:rPr lang="en-US" sz="1800" smtClean="0">
                <a:solidFill>
                  <a:schemeClr val="accent2"/>
                </a:solidFill>
              </a:rPr>
              <a:t> to the robot,</a:t>
            </a:r>
            <a:r>
              <a:rPr lang="en-US" sz="1800" smtClean="0"/>
              <a:t> </a:t>
            </a:r>
          </a:p>
          <a:p>
            <a:pPr lvl="1">
              <a:spcBef>
                <a:spcPts val="500"/>
              </a:spcBef>
              <a:spcAft>
                <a:spcPts val="500"/>
              </a:spcAft>
            </a:pPr>
            <a:r>
              <a:rPr lang="en-US" sz="1800" u="sng" smtClean="0"/>
              <a:t>how many total DOF</a:t>
            </a:r>
            <a:r>
              <a:rPr lang="en-US" sz="1800" smtClean="0"/>
              <a:t> any given robot has. </a:t>
            </a:r>
          </a:p>
          <a:p>
            <a:pPr>
              <a:spcBef>
                <a:spcPts val="500"/>
              </a:spcBef>
              <a:spcAft>
                <a:spcPts val="500"/>
              </a:spcAft>
            </a:pPr>
            <a:endParaRPr lang="en-US" sz="2000" smtClean="0"/>
          </a:p>
          <a:p>
            <a:pPr>
              <a:spcBef>
                <a:spcPts val="500"/>
              </a:spcBef>
              <a:spcAft>
                <a:spcPts val="500"/>
              </a:spcAft>
            </a:pPr>
            <a:r>
              <a:rPr lang="en-US" sz="2000" smtClean="0"/>
              <a:t>If there is an </a:t>
            </a:r>
            <a:r>
              <a:rPr lang="en-US" sz="2000" smtClean="0">
                <a:solidFill>
                  <a:schemeClr val="accent2"/>
                </a:solidFill>
              </a:rPr>
              <a:t>actuator for every DOF</a:t>
            </a:r>
            <a:r>
              <a:rPr lang="en-US" sz="2000" smtClean="0"/>
              <a:t>, then </a:t>
            </a:r>
            <a:r>
              <a:rPr lang="en-US" sz="2000" i="1" smtClean="0">
                <a:solidFill>
                  <a:srgbClr val="FF6600"/>
                </a:solidFill>
              </a:rPr>
              <a:t>all of the DOF are controllable. </a:t>
            </a:r>
          </a:p>
          <a:p>
            <a:pPr>
              <a:spcBef>
                <a:spcPts val="500"/>
              </a:spcBef>
              <a:spcAft>
                <a:spcPts val="500"/>
              </a:spcAft>
            </a:pPr>
            <a:endParaRPr lang="en-US" sz="2000" smtClean="0"/>
          </a:p>
          <a:p>
            <a:pPr>
              <a:spcBef>
                <a:spcPts val="500"/>
              </a:spcBef>
              <a:spcAft>
                <a:spcPts val="500"/>
              </a:spcAft>
            </a:pPr>
            <a:r>
              <a:rPr lang="en-US" sz="2000" smtClean="0"/>
              <a:t>Usually </a:t>
            </a:r>
            <a:r>
              <a:rPr lang="en-US" sz="2000" u="sng" smtClean="0">
                <a:solidFill>
                  <a:srgbClr val="FF7C80"/>
                </a:solidFill>
              </a:rPr>
              <a:t>not all DOF are controllable</a:t>
            </a:r>
            <a:r>
              <a:rPr lang="en-US" sz="2000" smtClean="0"/>
              <a:t>, which makes robot control harder. </a:t>
            </a:r>
          </a:p>
          <a:p>
            <a:endParaRPr lang="en-US" sz="2000" smtClean="0"/>
          </a:p>
        </p:txBody>
      </p:sp>
      <p:sp>
        <p:nvSpPr>
          <p:cNvPr id="10244" name="Text Box 4"/>
          <p:cNvSpPr txBox="1">
            <a:spLocks noChangeArrowheads="1"/>
          </p:cNvSpPr>
          <p:nvPr/>
        </p:nvSpPr>
        <p:spPr bwMode="auto">
          <a:xfrm>
            <a:off x="3886200" y="5943600"/>
            <a:ext cx="3657600" cy="831850"/>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t>To demonstrate, use a pen in your hand…..</a:t>
            </a:r>
          </a:p>
        </p:txBody>
      </p:sp>
    </p:spTree>
    <p:extLst>
      <p:ext uri="{BB962C8B-B14F-4D97-AF65-F5344CB8AC3E}">
        <p14:creationId xmlns:p14="http://schemas.microsoft.com/office/powerpoint/2010/main" val="4864862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
            <a:ext cx="9144000" cy="1143000"/>
          </a:xfrm>
          <a:solidFill>
            <a:srgbClr val="FFFF00"/>
          </a:solidFill>
        </p:spPr>
        <p:txBody>
          <a:bodyPr>
            <a:normAutofit/>
          </a:bodyPr>
          <a:lstStyle/>
          <a:p>
            <a:r>
              <a:rPr lang="en-US" sz="5400" b="1" dirty="0" smtClean="0">
                <a:solidFill>
                  <a:srgbClr val="FF0000"/>
                </a:solidFill>
                <a:effectLst>
                  <a:outerShdw blurRad="38100" dist="38100" dir="2700000" algn="tl">
                    <a:srgbClr val="000000">
                      <a:alpha val="43137"/>
                    </a:srgbClr>
                  </a:outerShdw>
                </a:effectLst>
              </a:rPr>
              <a:t>Homogeneous Transformation</a:t>
            </a:r>
            <a:endParaRPr lang="en-US" sz="5400" b="1" dirty="0">
              <a:solidFill>
                <a:srgbClr val="FF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221" t="42667" r="17407" b="12296"/>
          <a:stretch/>
        </p:blipFill>
        <p:spPr bwMode="auto">
          <a:xfrm>
            <a:off x="-1" y="2209800"/>
            <a:ext cx="9143499"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14382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45" t="14815" r="22592" b="13185"/>
          <a:stretch/>
        </p:blipFill>
        <p:spPr bwMode="auto">
          <a:xfrm>
            <a:off x="0" y="297329"/>
            <a:ext cx="9144000" cy="6535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37269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111" t="13333" r="10926" b="17333"/>
          <a:stretch/>
        </p:blipFill>
        <p:spPr bwMode="auto">
          <a:xfrm>
            <a:off x="25400" y="683930"/>
            <a:ext cx="8966200" cy="571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46933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5897562"/>
          </a:xfrm>
          <a:solidFill>
            <a:srgbClr val="FFFF00"/>
          </a:solidFill>
        </p:spPr>
        <p:txBody>
          <a:bodyPr>
            <a:normAutofit/>
          </a:bodyPr>
          <a:lstStyle/>
          <a:p>
            <a:r>
              <a:rPr lang="en-US" sz="11500" b="1" dirty="0" smtClean="0">
                <a:solidFill>
                  <a:srgbClr val="FF0000"/>
                </a:solidFill>
                <a:effectLst>
                  <a:outerShdw blurRad="38100" dist="38100" dir="2700000" algn="tl">
                    <a:srgbClr val="000000">
                      <a:alpha val="43137"/>
                    </a:srgbClr>
                  </a:outerShdw>
                </a:effectLst>
              </a:rPr>
              <a:t>Examples of Manipulators</a:t>
            </a:r>
            <a:endParaRPr lang="en-US" sz="115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015971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22" t="13333" r="19630" b="5482"/>
          <a:stretch/>
        </p:blipFill>
        <p:spPr bwMode="auto">
          <a:xfrm>
            <a:off x="0" y="0"/>
            <a:ext cx="92107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702357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296" t="13926" r="12037" b="8444"/>
          <a:stretch/>
        </p:blipFill>
        <p:spPr bwMode="auto">
          <a:xfrm>
            <a:off x="0" y="0"/>
            <a:ext cx="8839200" cy="643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3526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889" t="13629" r="19629" b="10815"/>
          <a:stretch/>
        </p:blipFill>
        <p:spPr bwMode="auto">
          <a:xfrm>
            <a:off x="0" y="0"/>
            <a:ext cx="91186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9720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04" t="18369" r="12777" b="11112"/>
          <a:stretch/>
        </p:blipFill>
        <p:spPr bwMode="auto">
          <a:xfrm>
            <a:off x="0" y="381000"/>
            <a:ext cx="8712200" cy="604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98585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704" t="14815" r="18889" b="8741"/>
          <a:stretch/>
        </p:blipFill>
        <p:spPr bwMode="auto">
          <a:xfrm>
            <a:off x="0" y="72012"/>
            <a:ext cx="9144000" cy="648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96709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0"/>
            <a:ext cx="8229600" cy="5181600"/>
          </a:xfrm>
          <a:solidFill>
            <a:srgbClr val="FFFF00"/>
          </a:solidFill>
        </p:spPr>
        <p:txBody>
          <a:bodyPr>
            <a:noAutofit/>
          </a:bodyPr>
          <a:lstStyle/>
          <a:p>
            <a:r>
              <a:rPr lang="en-US" sz="8800" b="1" dirty="0" smtClean="0">
                <a:solidFill>
                  <a:srgbClr val="FF0000"/>
                </a:solidFill>
                <a:effectLst>
                  <a:outerShdw blurRad="38100" dist="38100" dir="2700000" algn="tl">
                    <a:srgbClr val="000000">
                      <a:alpha val="43137"/>
                    </a:srgbClr>
                  </a:outerShdw>
                </a:effectLst>
              </a:rPr>
              <a:t>Manipulator Redundancy and Degeneracy</a:t>
            </a:r>
            <a:endParaRPr lang="en-US" sz="8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810513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914400"/>
          </a:xfrm>
        </p:spPr>
        <p:txBody>
          <a:bodyPr/>
          <a:lstStyle/>
          <a:p>
            <a:pPr>
              <a:defRPr/>
            </a:pPr>
            <a:r>
              <a:rPr lang="en-US" smtClean="0"/>
              <a:t>DOF and controllable DOFs</a:t>
            </a:r>
          </a:p>
        </p:txBody>
      </p:sp>
      <p:sp>
        <p:nvSpPr>
          <p:cNvPr id="11267" name="Rectangle 3"/>
          <p:cNvSpPr>
            <a:spLocks noGrp="1" noChangeArrowheads="1"/>
          </p:cNvSpPr>
          <p:nvPr>
            <p:ph type="body" idx="1"/>
          </p:nvPr>
        </p:nvSpPr>
        <p:spPr>
          <a:xfrm>
            <a:off x="0" y="838200"/>
            <a:ext cx="9144000" cy="5638800"/>
          </a:xfrm>
        </p:spPr>
        <p:txBody>
          <a:bodyPr/>
          <a:lstStyle/>
          <a:p>
            <a:pPr>
              <a:spcBef>
                <a:spcPts val="500"/>
              </a:spcBef>
              <a:spcAft>
                <a:spcPts val="500"/>
              </a:spcAft>
            </a:pPr>
            <a:r>
              <a:rPr lang="en-US" sz="2400" smtClean="0"/>
              <a:t>A car has 3 DOF: </a:t>
            </a:r>
          </a:p>
          <a:p>
            <a:pPr lvl="1">
              <a:spcBef>
                <a:spcPts val="500"/>
              </a:spcBef>
              <a:spcAft>
                <a:spcPts val="500"/>
              </a:spcAft>
            </a:pPr>
            <a:r>
              <a:rPr lang="en-US" sz="2000" b="1" smtClean="0">
                <a:solidFill>
                  <a:srgbClr val="FF7C80"/>
                </a:solidFill>
              </a:rPr>
              <a:t>position</a:t>
            </a:r>
            <a:r>
              <a:rPr lang="en-US" sz="2000" smtClean="0"/>
              <a:t> (x,y) and </a:t>
            </a:r>
          </a:p>
          <a:p>
            <a:pPr lvl="1">
              <a:spcBef>
                <a:spcPts val="500"/>
              </a:spcBef>
              <a:spcAft>
                <a:spcPts val="500"/>
              </a:spcAft>
            </a:pPr>
            <a:r>
              <a:rPr lang="en-US" sz="2000" b="1" smtClean="0">
                <a:solidFill>
                  <a:srgbClr val="FF7C80"/>
                </a:solidFill>
              </a:rPr>
              <a:t>orientation</a:t>
            </a:r>
            <a:r>
              <a:rPr lang="en-US" sz="2000" smtClean="0"/>
              <a:t> (theta). </a:t>
            </a:r>
          </a:p>
          <a:p>
            <a:pPr>
              <a:spcBef>
                <a:spcPts val="500"/>
              </a:spcBef>
              <a:spcAft>
                <a:spcPts val="500"/>
              </a:spcAft>
            </a:pPr>
            <a:endParaRPr lang="en-US" sz="2400" smtClean="0"/>
          </a:p>
          <a:p>
            <a:pPr>
              <a:spcBef>
                <a:spcPts val="500"/>
              </a:spcBef>
              <a:spcAft>
                <a:spcPts val="500"/>
              </a:spcAft>
            </a:pPr>
            <a:r>
              <a:rPr lang="en-US" sz="2400" smtClean="0"/>
              <a:t>But only 2 DOF are controllable: </a:t>
            </a:r>
          </a:p>
          <a:p>
            <a:pPr lvl="1">
              <a:spcBef>
                <a:spcPts val="500"/>
              </a:spcBef>
              <a:spcAft>
                <a:spcPts val="500"/>
              </a:spcAft>
            </a:pPr>
            <a:r>
              <a:rPr lang="en-US" sz="2000" b="1" smtClean="0">
                <a:solidFill>
                  <a:srgbClr val="FF7C80"/>
                </a:solidFill>
              </a:rPr>
              <a:t>driving:</a:t>
            </a:r>
            <a:r>
              <a:rPr lang="en-US" sz="2000" smtClean="0"/>
              <a:t> through the </a:t>
            </a:r>
            <a:r>
              <a:rPr lang="en-US" sz="2000" u="sng" smtClean="0"/>
              <a:t>gas pedal</a:t>
            </a:r>
            <a:r>
              <a:rPr lang="en-US" sz="2000" smtClean="0"/>
              <a:t> and the </a:t>
            </a:r>
            <a:r>
              <a:rPr lang="en-US" sz="2000" u="sng" smtClean="0"/>
              <a:t>forward-reverse gear; </a:t>
            </a:r>
          </a:p>
          <a:p>
            <a:pPr lvl="1">
              <a:spcBef>
                <a:spcPts val="500"/>
              </a:spcBef>
              <a:spcAft>
                <a:spcPts val="500"/>
              </a:spcAft>
            </a:pPr>
            <a:r>
              <a:rPr lang="en-US" sz="2000" b="1" smtClean="0">
                <a:solidFill>
                  <a:srgbClr val="FF7C80"/>
                </a:solidFill>
              </a:rPr>
              <a:t>steering:</a:t>
            </a:r>
            <a:r>
              <a:rPr lang="en-US" sz="2000" smtClean="0"/>
              <a:t> through the </a:t>
            </a:r>
            <a:r>
              <a:rPr lang="en-US" sz="2000" u="sng" smtClean="0"/>
              <a:t>steering wheel</a:t>
            </a:r>
            <a:r>
              <a:rPr lang="en-US" sz="2000" smtClean="0"/>
              <a:t>. </a:t>
            </a:r>
          </a:p>
          <a:p>
            <a:pPr>
              <a:spcBef>
                <a:spcPts val="500"/>
              </a:spcBef>
              <a:spcAft>
                <a:spcPts val="500"/>
              </a:spcAft>
            </a:pPr>
            <a:endParaRPr lang="en-US" sz="2400" smtClean="0"/>
          </a:p>
          <a:p>
            <a:pPr>
              <a:spcBef>
                <a:spcPts val="500"/>
              </a:spcBef>
              <a:spcAft>
                <a:spcPts val="500"/>
              </a:spcAft>
            </a:pPr>
            <a:r>
              <a:rPr lang="en-US" sz="2400" smtClean="0"/>
              <a:t>Since there are more DOF than are controllable, </a:t>
            </a:r>
            <a:r>
              <a:rPr lang="en-US" sz="2400" u="sng" smtClean="0">
                <a:solidFill>
                  <a:schemeClr val="accent2"/>
                </a:solidFill>
              </a:rPr>
              <a:t>there are motions that cannot be done</a:t>
            </a:r>
            <a:r>
              <a:rPr lang="en-US" sz="2400" smtClean="0"/>
              <a:t>.</a:t>
            </a:r>
          </a:p>
          <a:p>
            <a:pPr>
              <a:spcBef>
                <a:spcPts val="500"/>
              </a:spcBef>
              <a:spcAft>
                <a:spcPts val="500"/>
              </a:spcAft>
            </a:pPr>
            <a:r>
              <a:rPr lang="en-US" sz="2400" smtClean="0"/>
              <a:t>Example of such motions is </a:t>
            </a:r>
            <a:r>
              <a:rPr lang="en-US" sz="2400" b="1" smtClean="0">
                <a:solidFill>
                  <a:srgbClr val="FF5050"/>
                </a:solidFill>
              </a:rPr>
              <a:t>moving sideways</a:t>
            </a:r>
            <a:r>
              <a:rPr lang="en-US" sz="2400" smtClean="0"/>
              <a:t> (that's why </a:t>
            </a:r>
            <a:r>
              <a:rPr lang="en-US" sz="2400" i="1" u="sng" smtClean="0">
                <a:solidFill>
                  <a:srgbClr val="FF6600"/>
                </a:solidFill>
              </a:rPr>
              <a:t>parallel parking is hard</a:t>
            </a:r>
            <a:r>
              <a:rPr lang="en-US" sz="2400" smtClean="0"/>
              <a:t>). </a:t>
            </a:r>
          </a:p>
        </p:txBody>
      </p:sp>
    </p:spTree>
    <p:extLst>
      <p:ext uri="{BB962C8B-B14F-4D97-AF65-F5344CB8AC3E}">
        <p14:creationId xmlns:p14="http://schemas.microsoft.com/office/powerpoint/2010/main" val="73858704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78" t="15407" r="11296" b="8148"/>
          <a:stretch/>
        </p:blipFill>
        <p:spPr bwMode="auto">
          <a:xfrm>
            <a:off x="25400" y="304800"/>
            <a:ext cx="90424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10447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074" t="16000" r="18333" b="9630"/>
          <a:stretch/>
        </p:blipFill>
        <p:spPr bwMode="auto">
          <a:xfrm>
            <a:off x="381000" y="482600"/>
            <a:ext cx="8585200" cy="637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0943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86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853" t="15407" r="17036" b="12889"/>
          <a:stretch/>
        </p:blipFill>
        <p:spPr bwMode="auto">
          <a:xfrm>
            <a:off x="762000" y="533400"/>
            <a:ext cx="7696200" cy="614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055262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45" t="13629" r="17222" b="9926"/>
          <a:stretch/>
        </p:blipFill>
        <p:spPr bwMode="auto">
          <a:xfrm>
            <a:off x="0" y="464634"/>
            <a:ext cx="9144000" cy="639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82826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92" t="13629" r="10000" b="9037"/>
          <a:stretch/>
        </p:blipFill>
        <p:spPr bwMode="auto">
          <a:xfrm>
            <a:off x="0" y="301450"/>
            <a:ext cx="9144000" cy="655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9697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26" t="13333" r="4815" b="4889"/>
          <a:stretch/>
        </p:blipFill>
        <p:spPr bwMode="auto">
          <a:xfrm>
            <a:off x="330200" y="25400"/>
            <a:ext cx="8398657" cy="668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282369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519" t="14222" r="23518" b="6963"/>
          <a:stretch/>
        </p:blipFill>
        <p:spPr bwMode="auto">
          <a:xfrm>
            <a:off x="304800" y="101600"/>
            <a:ext cx="8636000" cy="675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6830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endParaRPr lang="en-US"/>
          </a:p>
        </p:txBody>
      </p:sp>
      <p:sp>
        <p:nvSpPr>
          <p:cNvPr id="76803" name="Subtitle 2"/>
          <p:cNvSpPr>
            <a:spLocks noGrp="1"/>
          </p:cNvSpPr>
          <p:nvPr>
            <p:ph type="subTitle" idx="1"/>
          </p:nvPr>
        </p:nvSpPr>
        <p:spPr/>
        <p:txBody>
          <a:bodyPr/>
          <a:lstStyle/>
          <a:p>
            <a:endParaRPr lang="en-US" smtClean="0"/>
          </a:p>
        </p:txBody>
      </p:sp>
      <p:pic>
        <p:nvPicPr>
          <p:cNvPr id="76804" name="Picture 2"/>
          <p:cNvPicPr>
            <a:picLocks noChangeAspect="1" noChangeArrowheads="1"/>
          </p:cNvPicPr>
          <p:nvPr/>
        </p:nvPicPr>
        <p:blipFill>
          <a:blip r:embed="rId2">
            <a:extLst>
              <a:ext uri="{28A0092B-C50C-407E-A947-70E740481C1C}">
                <a14:useLocalDpi xmlns:a14="http://schemas.microsoft.com/office/drawing/2010/main" val="0"/>
              </a:ext>
            </a:extLst>
          </a:blip>
          <a:srcRect l="14017" t="13950" r="17949" b="6187"/>
          <a:stretch>
            <a:fillRect/>
          </a:stretch>
        </p:blipFill>
        <p:spPr bwMode="auto">
          <a:xfrm>
            <a:off x="0" y="261938"/>
            <a:ext cx="8991600" cy="659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228468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solidFill>
            <a:srgbClr val="FFFF00"/>
          </a:solidFill>
        </p:spPr>
        <p:txBody>
          <a:bodyPr>
            <a:normAutofit fontScale="90000"/>
          </a:bodyPr>
          <a:lstStyle/>
          <a:p>
            <a:pPr>
              <a:defRPr/>
            </a:pPr>
            <a:r>
              <a:rPr lang="en-US" sz="7200" smtClean="0"/>
              <a:t>Sources</a:t>
            </a:r>
          </a:p>
        </p:txBody>
      </p:sp>
      <p:sp>
        <p:nvSpPr>
          <p:cNvPr id="77827" name="Rectangle 3"/>
          <p:cNvSpPr>
            <a:spLocks noGrp="1" noChangeArrowheads="1"/>
          </p:cNvSpPr>
          <p:nvPr>
            <p:ph type="body" idx="1"/>
          </p:nvPr>
        </p:nvSpPr>
        <p:spPr>
          <a:xfrm>
            <a:off x="0" y="1981200"/>
            <a:ext cx="8686800" cy="4343400"/>
          </a:xfrm>
        </p:spPr>
        <p:txBody>
          <a:bodyPr/>
          <a:lstStyle/>
          <a:p>
            <a:r>
              <a:rPr lang="en-US" sz="2400" smtClean="0"/>
              <a:t>Robert Stengel</a:t>
            </a:r>
          </a:p>
          <a:p>
            <a:r>
              <a:rPr lang="en-US" sz="2400" b="1" smtClean="0"/>
              <a:t>Prof. Maja Mataric</a:t>
            </a:r>
          </a:p>
          <a:p>
            <a:r>
              <a:rPr lang="en-US" sz="2400" b="1" smtClean="0"/>
              <a:t>Dr. Fred Martin</a:t>
            </a:r>
          </a:p>
          <a:p>
            <a:r>
              <a:rPr lang="en-US" sz="2400" b="1" smtClean="0">
                <a:solidFill>
                  <a:srgbClr val="000000"/>
                </a:solidFill>
              </a:rPr>
              <a:t>Bryce Tucker and former PSU students</a:t>
            </a:r>
          </a:p>
          <a:p>
            <a:r>
              <a:rPr lang="en-US" sz="2400" b="1" smtClean="0">
                <a:solidFill>
                  <a:srgbClr val="000000"/>
                </a:solidFill>
              </a:rPr>
              <a:t>A. Ferworn</a:t>
            </a:r>
            <a:r>
              <a:rPr lang="en-US" sz="2400" b="1" smtClean="0"/>
              <a:t>,</a:t>
            </a:r>
          </a:p>
          <a:p>
            <a:r>
              <a:rPr lang="en-US" sz="2400" b="1" smtClean="0"/>
              <a:t>Prof. Gaurav Sukhatme, USC Robotics Research Laboratory </a:t>
            </a:r>
          </a:p>
          <a:p>
            <a:pPr>
              <a:spcBef>
                <a:spcPts val="500"/>
              </a:spcBef>
              <a:spcAft>
                <a:spcPts val="500"/>
              </a:spcAft>
            </a:pPr>
            <a:r>
              <a:rPr lang="en-US" sz="2400" b="1" smtClean="0"/>
              <a:t>Paul Hannah</a:t>
            </a:r>
          </a:p>
          <a:p>
            <a:pPr>
              <a:spcBef>
                <a:spcPts val="500"/>
              </a:spcBef>
              <a:spcAft>
                <a:spcPts val="500"/>
              </a:spcAft>
            </a:pPr>
            <a:r>
              <a:rPr lang="en-US" sz="2400" b="1" smtClean="0"/>
              <a:t>Reuven Granot, Technion</a:t>
            </a:r>
          </a:p>
          <a:p>
            <a:pPr>
              <a:spcBef>
                <a:spcPts val="500"/>
              </a:spcBef>
              <a:spcAft>
                <a:spcPts val="500"/>
              </a:spcAft>
            </a:pPr>
            <a:r>
              <a:rPr lang="en-US" sz="2400" b="1" smtClean="0"/>
              <a:t>Dodds, Harvey Mudd College</a:t>
            </a:r>
          </a:p>
          <a:p>
            <a:pPr>
              <a:spcBef>
                <a:spcPts val="500"/>
              </a:spcBef>
              <a:spcAft>
                <a:spcPts val="500"/>
              </a:spcAft>
            </a:pPr>
            <a:endParaRPr lang="en-US" sz="2400" b="1" smtClean="0"/>
          </a:p>
          <a:p>
            <a:endParaRPr lang="en-US" sz="2400" b="1" smtClean="0"/>
          </a:p>
          <a:p>
            <a:endParaRPr lang="en-US" sz="2400" b="1" smtClean="0">
              <a:solidFill>
                <a:srgbClr val="000000"/>
              </a:solidFill>
            </a:endParaRPr>
          </a:p>
          <a:p>
            <a:endParaRPr lang="en-US" sz="2400" b="1" smtClean="0"/>
          </a:p>
        </p:txBody>
      </p:sp>
    </p:spTree>
    <p:extLst>
      <p:ext uri="{BB962C8B-B14F-4D97-AF65-F5344CB8AC3E}">
        <p14:creationId xmlns:p14="http://schemas.microsoft.com/office/powerpoint/2010/main" val="4793769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33400" y="1295400"/>
            <a:ext cx="8229600" cy="4876800"/>
          </a:xfrm>
        </p:spPr>
        <p:txBody>
          <a:bodyPr>
            <a:normAutofit fontScale="90000"/>
          </a:bodyPr>
          <a:lstStyle/>
          <a:p>
            <a:pPr>
              <a:defRPr/>
            </a:pPr>
            <a:r>
              <a:rPr lang="en-US" sz="16600" smtClean="0"/>
              <a:t>DOF for animals</a:t>
            </a:r>
          </a:p>
        </p:txBody>
      </p:sp>
    </p:spTree>
    <p:extLst>
      <p:ext uri="{BB962C8B-B14F-4D97-AF65-F5344CB8AC3E}">
        <p14:creationId xmlns:p14="http://schemas.microsoft.com/office/powerpoint/2010/main" val="33152669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2349</Words>
  <Application>Microsoft Office PowerPoint</Application>
  <PresentationFormat>On-screen Show (4:3)</PresentationFormat>
  <Paragraphs>339</Paragraphs>
  <Slides>88</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0" baseType="lpstr">
      <vt:lpstr>Office Theme</vt:lpstr>
      <vt:lpstr>Photo Editor Photo</vt:lpstr>
      <vt:lpstr>  Intro to Movement of robots and introduction to kinematics of robots</vt:lpstr>
      <vt:lpstr>PowerPoint Presentation</vt:lpstr>
      <vt:lpstr>Effectors and Actuators</vt:lpstr>
      <vt:lpstr>Effectors and Actuators</vt:lpstr>
      <vt:lpstr>Kinematics for Animals (and humans)</vt:lpstr>
      <vt:lpstr>Review: degrees of freedom</vt:lpstr>
      <vt:lpstr>DOF</vt:lpstr>
      <vt:lpstr>DOF and controllable DOFs</vt:lpstr>
      <vt:lpstr>DOF for animals</vt:lpstr>
      <vt:lpstr>One Minute Test</vt:lpstr>
      <vt:lpstr>Degrees of Freedom in Hand</vt:lpstr>
      <vt:lpstr>PowerPoint Presentation</vt:lpstr>
      <vt:lpstr>PowerPoint Presentation</vt:lpstr>
      <vt:lpstr>PowerPoint Presentation</vt:lpstr>
      <vt:lpstr>PowerPoint Presentation</vt:lpstr>
      <vt:lpstr>DOF for animals</vt:lpstr>
      <vt:lpstr>JAPAN HONDA AND SONY ROBOTS </vt:lpstr>
      <vt:lpstr>98 degrees (of freedom)</vt:lpstr>
      <vt:lpstr>Anatomical Coordinates and Robots that mimick animals</vt:lpstr>
      <vt:lpstr>Human Anatomical Coordinates – important in work on humanoid robots</vt:lpstr>
      <vt:lpstr>Animal Anatomical Coordinates</vt:lpstr>
      <vt:lpstr>PowerPoint Presentation</vt:lpstr>
      <vt:lpstr>PowerPoint Presentation</vt:lpstr>
      <vt:lpstr>Prosthetic Arms and Hands</vt:lpstr>
      <vt:lpstr>Knowledge of bio-mechanics is useful to design hands, necks, heads for animatronic robots</vt:lpstr>
      <vt:lpstr>Types of kinematic Systems</vt:lpstr>
      <vt:lpstr>Robot Arms for Space,  All kinds of manipulators</vt:lpstr>
      <vt:lpstr>Robot Arms for Space</vt:lpstr>
      <vt:lpstr>Serial Robotic Manipulators</vt:lpstr>
      <vt:lpstr>Serial Robotic Manipulators</vt:lpstr>
      <vt:lpstr>PowerPoint Presentation</vt:lpstr>
      <vt:lpstr>PowerPoint Presentation</vt:lpstr>
      <vt:lpstr>PowerPoint Presentation</vt:lpstr>
      <vt:lpstr>Parallel Robotic Mechanisms</vt:lpstr>
      <vt:lpstr>Parallel Robotic Mechanisms</vt:lpstr>
      <vt:lpstr>Manipulation</vt:lpstr>
      <vt:lpstr>Manipulation</vt:lpstr>
      <vt:lpstr>Manipulation</vt:lpstr>
      <vt:lpstr>Issues in Manipulation</vt:lpstr>
      <vt:lpstr>Manipulation - Teleoperation</vt:lpstr>
      <vt:lpstr>Manipulation and Teleoperation: Human Interface </vt:lpstr>
      <vt:lpstr>Why is using joysticks so hard?</vt:lpstr>
      <vt:lpstr>Basic Problems for Manipulation</vt:lpstr>
      <vt:lpstr>Kinematics versus Inverse Kinematics</vt:lpstr>
      <vt:lpstr> Manipulators </vt:lpstr>
      <vt:lpstr>Manipulators</vt:lpstr>
      <vt:lpstr>Manipulators: Robot Configurations</vt:lpstr>
      <vt:lpstr>Manipulators: Motion Control Methods</vt:lpstr>
      <vt:lpstr>Manipulators: Robot Specifications</vt:lpstr>
      <vt:lpstr>Joints.</vt:lpstr>
      <vt:lpstr>Joints.</vt:lpstr>
      <vt:lpstr>Revolute Robotic Joints</vt:lpstr>
      <vt:lpstr>PowerPoint Presentation</vt:lpstr>
      <vt:lpstr>Prismatic Robotic Joints</vt:lpstr>
      <vt:lpstr>PowerPoint Presentation</vt:lpstr>
      <vt:lpstr>Other Robotic Joints</vt:lpstr>
      <vt:lpstr>PowerPoint Presentation</vt:lpstr>
      <vt:lpstr>Assembly Robot Configurations and Workspaces</vt:lpstr>
      <vt:lpstr>PowerPoint Presentation</vt:lpstr>
      <vt:lpstr>PowerPoint Presentation</vt:lpstr>
      <vt:lpstr>Terms for manipulation</vt:lpstr>
      <vt:lpstr>PowerPoint Presentation</vt:lpstr>
      <vt:lpstr>PowerPoint Presentation</vt:lpstr>
      <vt:lpstr>PowerPoint Presentation</vt:lpstr>
      <vt:lpstr>PowerPoint Presentation</vt:lpstr>
      <vt:lpstr>PowerPoint Presentation</vt:lpstr>
      <vt:lpstr>PowerPoint Presentation</vt:lpstr>
      <vt:lpstr>Homogeneous Transformation</vt:lpstr>
      <vt:lpstr>PowerPoint Presentation</vt:lpstr>
      <vt:lpstr>Homogeneous Transformation</vt:lpstr>
      <vt:lpstr>PowerPoint Presentation</vt:lpstr>
      <vt:lpstr>PowerPoint Presentation</vt:lpstr>
      <vt:lpstr>Examples of Manipulators</vt:lpstr>
      <vt:lpstr>PowerPoint Presentation</vt:lpstr>
      <vt:lpstr>PowerPoint Presentation</vt:lpstr>
      <vt:lpstr>PowerPoint Presentation</vt:lpstr>
      <vt:lpstr>PowerPoint Presentation</vt:lpstr>
      <vt:lpstr>PowerPoint Presentation</vt:lpstr>
      <vt:lpstr>Manipulator Redundancy and Degeneracy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vt:lpstr>
    </vt:vector>
  </TitlesOfParts>
  <Company>Portland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mperkows</dc:creator>
  <cp:lastModifiedBy>mperkows</cp:lastModifiedBy>
  <cp:revision>3</cp:revision>
  <dcterms:created xsi:type="dcterms:W3CDTF">2012-11-29T23:47:03Z</dcterms:created>
  <dcterms:modified xsi:type="dcterms:W3CDTF">2012-11-30T00:02:22Z</dcterms:modified>
</cp:coreProperties>
</file>